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56" r:id="rId5"/>
    <p:sldId id="257" r:id="rId6"/>
    <p:sldId id="258" r:id="rId7"/>
    <p:sldId id="265" r:id="rId8"/>
    <p:sldId id="266" r:id="rId9"/>
    <p:sldId id="280" r:id="rId10"/>
    <p:sldId id="286" r:id="rId11"/>
    <p:sldId id="259" r:id="rId12"/>
    <p:sldId id="287" r:id="rId13"/>
    <p:sldId id="288" r:id="rId14"/>
    <p:sldId id="289" r:id="rId15"/>
    <p:sldId id="278" r:id="rId16"/>
    <p:sldId id="267" r:id="rId17"/>
    <p:sldId id="271" r:id="rId18"/>
    <p:sldId id="268" r:id="rId19"/>
    <p:sldId id="272" r:id="rId20"/>
    <p:sldId id="269" r:id="rId21"/>
    <p:sldId id="275"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270" r:id="rId51"/>
    <p:sldId id="274" r:id="rId52"/>
    <p:sldId id="27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5033" autoAdjust="0"/>
  </p:normalViewPr>
  <p:slideViewPr>
    <p:cSldViewPr snapToGrid="0">
      <p:cViewPr varScale="1">
        <p:scale>
          <a:sx n="82" d="100"/>
          <a:sy n="82" d="100"/>
        </p:scale>
        <p:origin x="7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a amadou" userId="e8ce8a62-2a84-428d-afab-3750d5d384cf" providerId="ADAL" clId="{68EE8716-30DE-429E-AAE7-DC0108148786}"/>
    <pc:docChg chg="custSel modSld">
      <pc:chgData name="Papa amadou" userId="e8ce8a62-2a84-428d-afab-3750d5d384cf" providerId="ADAL" clId="{68EE8716-30DE-429E-AAE7-DC0108148786}" dt="2024-05-26T21:29:08.935" v="0" actId="27636"/>
      <pc:docMkLst>
        <pc:docMk/>
      </pc:docMkLst>
      <pc:sldChg chg="modSp mod">
        <pc:chgData name="Papa amadou" userId="e8ce8a62-2a84-428d-afab-3750d5d384cf" providerId="ADAL" clId="{68EE8716-30DE-429E-AAE7-DC0108148786}" dt="2024-05-26T21:29:08.935" v="0" actId="27636"/>
        <pc:sldMkLst>
          <pc:docMk/>
          <pc:sldMk cId="3370125884" sldId="256"/>
        </pc:sldMkLst>
        <pc:spChg chg="mod">
          <ac:chgData name="Papa amadou" userId="e8ce8a62-2a84-428d-afab-3750d5d384cf" providerId="ADAL" clId="{68EE8716-30DE-429E-AAE7-DC0108148786}" dt="2024-05-26T21:29:08.935" v="0" actId="27636"/>
          <ac:spMkLst>
            <pc:docMk/>
            <pc:sldMk cId="3370125884" sldId="256"/>
            <ac:spMk id="4" creationId="{EDB0C256-903B-B18F-A1E5-BF7BB7B5DB8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FB9BC5-2D87-4EF1-BE6C-CE020B01A9FA}" type="doc">
      <dgm:prSet loTypeId="urn:microsoft.com/office/officeart/2008/layout/LinedList" loCatId="list" qsTypeId="urn:microsoft.com/office/officeart/2005/8/quickstyle/3d1" qsCatId="3D" csTypeId="urn:microsoft.com/office/officeart/2005/8/colors/colorful4" csCatId="colorful"/>
      <dgm:spPr/>
      <dgm:t>
        <a:bodyPr/>
        <a:lstStyle/>
        <a:p>
          <a:endParaRPr lang="en-US"/>
        </a:p>
      </dgm:t>
    </dgm:pt>
    <dgm:pt modelId="{22C5AFA5-0E2B-4733-B18A-E2582D9A0D45}">
      <dgm:prSet/>
      <dgm:spPr/>
      <dgm:t>
        <a:bodyPr/>
        <a:lstStyle/>
        <a:p>
          <a:r>
            <a:rPr lang="fr-FR"/>
            <a:t>AFRISTAT : Observatoire économique et statistique d’Afrique subsaharienne</a:t>
          </a:r>
          <a:endParaRPr lang="en-US"/>
        </a:p>
      </dgm:t>
    </dgm:pt>
    <dgm:pt modelId="{F75B2561-8E32-4D46-8094-93B917AFAE9D}" type="parTrans" cxnId="{C81FDA11-D1B5-4C78-BB26-CA0682DD3477}">
      <dgm:prSet/>
      <dgm:spPr/>
      <dgm:t>
        <a:bodyPr/>
        <a:lstStyle/>
        <a:p>
          <a:endParaRPr lang="en-US"/>
        </a:p>
      </dgm:t>
    </dgm:pt>
    <dgm:pt modelId="{DB03D2F6-84CD-4062-A013-3EEB98C922ED}" type="sibTrans" cxnId="{C81FDA11-D1B5-4C78-BB26-CA0682DD3477}">
      <dgm:prSet/>
      <dgm:spPr/>
      <dgm:t>
        <a:bodyPr/>
        <a:lstStyle/>
        <a:p>
          <a:endParaRPr lang="en-US"/>
        </a:p>
      </dgm:t>
    </dgm:pt>
    <dgm:pt modelId="{0251604E-4CA1-47DF-B093-9734CD35E40D}">
      <dgm:prSet/>
      <dgm:spPr/>
      <dgm:t>
        <a:bodyPr/>
        <a:lstStyle/>
        <a:p>
          <a:r>
            <a:rPr lang="fr-FR"/>
            <a:t>ANSD : Agence nationale de la Statistique et de la Démographie</a:t>
          </a:r>
          <a:endParaRPr lang="en-US"/>
        </a:p>
      </dgm:t>
    </dgm:pt>
    <dgm:pt modelId="{5462D679-C94B-4930-8DEA-09E8968C36F9}" type="parTrans" cxnId="{5358D7F3-C5DB-4946-BB97-0C91D9F66566}">
      <dgm:prSet/>
      <dgm:spPr/>
      <dgm:t>
        <a:bodyPr/>
        <a:lstStyle/>
        <a:p>
          <a:endParaRPr lang="en-US"/>
        </a:p>
      </dgm:t>
    </dgm:pt>
    <dgm:pt modelId="{93A62D64-C0C7-4195-9720-9D8072FE2424}" type="sibTrans" cxnId="{5358D7F3-C5DB-4946-BB97-0C91D9F66566}">
      <dgm:prSet/>
      <dgm:spPr/>
      <dgm:t>
        <a:bodyPr/>
        <a:lstStyle/>
        <a:p>
          <a:endParaRPr lang="en-US"/>
        </a:p>
      </dgm:t>
    </dgm:pt>
    <dgm:pt modelId="{0B1FD861-C35E-4FBA-85C4-0E14DAF40920}">
      <dgm:prSet/>
      <dgm:spPr/>
      <dgm:t>
        <a:bodyPr/>
        <a:lstStyle/>
        <a:p>
          <a:r>
            <a:rPr lang="fr-FR"/>
            <a:t>BSE : Bureau des Statistiques d’Entreprises</a:t>
          </a:r>
          <a:endParaRPr lang="en-US"/>
        </a:p>
      </dgm:t>
    </dgm:pt>
    <dgm:pt modelId="{579933ED-41FB-43E4-BF75-8692AC4DF6F2}" type="parTrans" cxnId="{3766E463-332D-44F1-B511-DCC3C9951AE6}">
      <dgm:prSet/>
      <dgm:spPr/>
      <dgm:t>
        <a:bodyPr/>
        <a:lstStyle/>
        <a:p>
          <a:endParaRPr lang="en-US"/>
        </a:p>
      </dgm:t>
    </dgm:pt>
    <dgm:pt modelId="{1BB4B333-681A-4962-B15E-E929D337C669}" type="sibTrans" cxnId="{3766E463-332D-44F1-B511-DCC3C9951AE6}">
      <dgm:prSet/>
      <dgm:spPr/>
      <dgm:t>
        <a:bodyPr/>
        <a:lstStyle/>
        <a:p>
          <a:endParaRPr lang="en-US"/>
        </a:p>
      </dgm:t>
    </dgm:pt>
    <dgm:pt modelId="{B4E0F644-9E5E-4433-840A-7021FF816963}">
      <dgm:prSet/>
      <dgm:spPr/>
      <dgm:t>
        <a:bodyPr/>
        <a:lstStyle/>
        <a:p>
          <a:r>
            <a:rPr lang="fr-FR"/>
            <a:t>CA : Chiffre d’Affaires</a:t>
          </a:r>
          <a:endParaRPr lang="en-US"/>
        </a:p>
      </dgm:t>
    </dgm:pt>
    <dgm:pt modelId="{69535E55-2CE7-408E-B8BE-16034BC1E50B}" type="parTrans" cxnId="{A3989051-1FA8-41C8-BED0-47CFA54541FE}">
      <dgm:prSet/>
      <dgm:spPr/>
      <dgm:t>
        <a:bodyPr/>
        <a:lstStyle/>
        <a:p>
          <a:endParaRPr lang="en-US"/>
        </a:p>
      </dgm:t>
    </dgm:pt>
    <dgm:pt modelId="{BC960170-1105-4C16-9A0B-A3383CF93683}" type="sibTrans" cxnId="{A3989051-1FA8-41C8-BED0-47CFA54541FE}">
      <dgm:prSet/>
      <dgm:spPr/>
      <dgm:t>
        <a:bodyPr/>
        <a:lstStyle/>
        <a:p>
          <a:endParaRPr lang="en-US"/>
        </a:p>
      </dgm:t>
    </dgm:pt>
    <dgm:pt modelId="{E57F34C5-6421-4388-A24F-B5973799E2C1}">
      <dgm:prSet/>
      <dgm:spPr/>
      <dgm:t>
        <a:bodyPr/>
        <a:lstStyle/>
        <a:p>
          <a:r>
            <a:rPr lang="fr-FR"/>
            <a:t>CITI : Classification internationale Type Industrie</a:t>
          </a:r>
          <a:endParaRPr lang="en-US"/>
        </a:p>
      </dgm:t>
    </dgm:pt>
    <dgm:pt modelId="{FE6B6D22-E2B2-4343-B044-4942279CF4F3}" type="parTrans" cxnId="{1CABC0C1-99EF-4640-B449-C64663DFED54}">
      <dgm:prSet/>
      <dgm:spPr/>
      <dgm:t>
        <a:bodyPr/>
        <a:lstStyle/>
        <a:p>
          <a:endParaRPr lang="en-US"/>
        </a:p>
      </dgm:t>
    </dgm:pt>
    <dgm:pt modelId="{525444E8-CA71-4236-85F9-6C7E2AAE7981}" type="sibTrans" cxnId="{1CABC0C1-99EF-4640-B449-C64663DFED54}">
      <dgm:prSet/>
      <dgm:spPr/>
      <dgm:t>
        <a:bodyPr/>
        <a:lstStyle/>
        <a:p>
          <a:endParaRPr lang="en-US"/>
        </a:p>
      </dgm:t>
    </dgm:pt>
    <dgm:pt modelId="{2E43259E-081B-4863-B436-01B63A1CE602}">
      <dgm:prSet/>
      <dgm:spPr/>
      <dgm:t>
        <a:bodyPr/>
        <a:lstStyle/>
        <a:p>
          <a:r>
            <a:rPr lang="fr-FR"/>
            <a:t>ENSAE : Ecole nationale de la Statistique et de l’Analyse économique</a:t>
          </a:r>
          <a:endParaRPr lang="en-US"/>
        </a:p>
      </dgm:t>
    </dgm:pt>
    <dgm:pt modelId="{83993DA3-F17A-4A81-929D-6360E6A2D46E}" type="parTrans" cxnId="{1A702CBD-C3FD-45B8-B809-7D792D346F86}">
      <dgm:prSet/>
      <dgm:spPr/>
      <dgm:t>
        <a:bodyPr/>
        <a:lstStyle/>
        <a:p>
          <a:endParaRPr lang="en-US"/>
        </a:p>
      </dgm:t>
    </dgm:pt>
    <dgm:pt modelId="{5CF77F4C-4464-40F2-8C1D-2C368FE654AC}" type="sibTrans" cxnId="{1A702CBD-C3FD-45B8-B809-7D792D346F86}">
      <dgm:prSet/>
      <dgm:spPr/>
      <dgm:t>
        <a:bodyPr/>
        <a:lstStyle/>
        <a:p>
          <a:endParaRPr lang="en-US"/>
        </a:p>
      </dgm:t>
    </dgm:pt>
    <dgm:pt modelId="{0F3DEC8A-D2DA-47DC-A529-24686F201AFA}">
      <dgm:prSet/>
      <dgm:spPr/>
      <dgm:t>
        <a:bodyPr/>
        <a:lstStyle/>
        <a:p>
          <a:r>
            <a:rPr lang="fr-FR"/>
            <a:t>IHPI : Indice harmonisé des Produits industriels</a:t>
          </a:r>
          <a:endParaRPr lang="en-US"/>
        </a:p>
      </dgm:t>
    </dgm:pt>
    <dgm:pt modelId="{CECC3E62-A821-47A5-941F-E7270EA7139A}" type="parTrans" cxnId="{802FED3A-177F-4EDC-8B85-93CFF0D7F8B6}">
      <dgm:prSet/>
      <dgm:spPr/>
      <dgm:t>
        <a:bodyPr/>
        <a:lstStyle/>
        <a:p>
          <a:endParaRPr lang="en-US"/>
        </a:p>
      </dgm:t>
    </dgm:pt>
    <dgm:pt modelId="{A529E339-A10F-49CA-837C-155B76681BDD}" type="sibTrans" cxnId="{802FED3A-177F-4EDC-8B85-93CFF0D7F8B6}">
      <dgm:prSet/>
      <dgm:spPr/>
      <dgm:t>
        <a:bodyPr/>
        <a:lstStyle/>
        <a:p>
          <a:endParaRPr lang="en-US"/>
        </a:p>
      </dgm:t>
    </dgm:pt>
    <dgm:pt modelId="{F6711861-4E1B-41A1-A37E-D91B339857F5}">
      <dgm:prSet/>
      <dgm:spPr/>
      <dgm:t>
        <a:bodyPr/>
        <a:lstStyle/>
        <a:p>
          <a:r>
            <a:rPr lang="fr-FR"/>
            <a:t>IPP(I) : Indice des Prix à la Production (industrielle)</a:t>
          </a:r>
          <a:endParaRPr lang="en-US"/>
        </a:p>
      </dgm:t>
    </dgm:pt>
    <dgm:pt modelId="{F8516343-25B1-4AAC-9698-4ACCF0512200}" type="parTrans" cxnId="{663EE069-2830-4CC4-8479-5CFCFF260884}">
      <dgm:prSet/>
      <dgm:spPr/>
      <dgm:t>
        <a:bodyPr/>
        <a:lstStyle/>
        <a:p>
          <a:endParaRPr lang="en-US"/>
        </a:p>
      </dgm:t>
    </dgm:pt>
    <dgm:pt modelId="{181CA168-4CEC-4DE5-8F68-54165F96FC46}" type="sibTrans" cxnId="{663EE069-2830-4CC4-8479-5CFCFF260884}">
      <dgm:prSet/>
      <dgm:spPr/>
      <dgm:t>
        <a:bodyPr/>
        <a:lstStyle/>
        <a:p>
          <a:endParaRPr lang="en-US"/>
        </a:p>
      </dgm:t>
    </dgm:pt>
    <dgm:pt modelId="{3BD3E1AB-4028-4460-BB4A-111CDA77BF20}">
      <dgm:prSet/>
      <dgm:spPr/>
      <dgm:t>
        <a:bodyPr/>
        <a:lstStyle/>
        <a:p>
          <a:r>
            <a:rPr lang="fr-FR"/>
            <a:t>ISE(P2) : Ingénieur statisticien économiste (en 2</a:t>
          </a:r>
          <a:r>
            <a:rPr lang="fr-FR" baseline="30000"/>
            <a:t>ème</a:t>
          </a:r>
          <a:r>
            <a:rPr lang="fr-FR"/>
            <a:t> année de classes préparatoires, cycle long)</a:t>
          </a:r>
          <a:endParaRPr lang="en-US"/>
        </a:p>
      </dgm:t>
    </dgm:pt>
    <dgm:pt modelId="{0ED5DCFF-FC77-4516-A357-7F4097FEA169}" type="parTrans" cxnId="{7CC38A19-2A6C-4A1D-ADB9-A9C8E62F8BD3}">
      <dgm:prSet/>
      <dgm:spPr/>
      <dgm:t>
        <a:bodyPr/>
        <a:lstStyle/>
        <a:p>
          <a:endParaRPr lang="en-US"/>
        </a:p>
      </dgm:t>
    </dgm:pt>
    <dgm:pt modelId="{D9CF6221-FBEA-4593-B5AB-E5FFA8360148}" type="sibTrans" cxnId="{7CC38A19-2A6C-4A1D-ADB9-A9C8E62F8BD3}">
      <dgm:prSet/>
      <dgm:spPr/>
      <dgm:t>
        <a:bodyPr/>
        <a:lstStyle/>
        <a:p>
          <a:endParaRPr lang="en-US"/>
        </a:p>
      </dgm:t>
    </dgm:pt>
    <dgm:pt modelId="{F960DFF3-42DC-4C88-8C51-54C9D460767A}">
      <dgm:prSet/>
      <dgm:spPr/>
      <dgm:t>
        <a:bodyPr/>
        <a:lstStyle/>
        <a:p>
          <a:r>
            <a:rPr lang="fr-FR"/>
            <a:t>NAEMA : Nomenclature d’Activités des Etats Membres d’AFRISTAT</a:t>
          </a:r>
          <a:endParaRPr lang="en-US"/>
        </a:p>
      </dgm:t>
    </dgm:pt>
    <dgm:pt modelId="{EE8866AF-AE55-41D0-9184-9630ED8E584E}" type="parTrans" cxnId="{0E09278F-C5E6-4145-9D5A-01647F70BCAD}">
      <dgm:prSet/>
      <dgm:spPr/>
      <dgm:t>
        <a:bodyPr/>
        <a:lstStyle/>
        <a:p>
          <a:endParaRPr lang="en-US"/>
        </a:p>
      </dgm:t>
    </dgm:pt>
    <dgm:pt modelId="{4B0804B4-61F7-434D-9CEB-E964230FEFA2}" type="sibTrans" cxnId="{0E09278F-C5E6-4145-9D5A-01647F70BCAD}">
      <dgm:prSet/>
      <dgm:spPr/>
      <dgm:t>
        <a:bodyPr/>
        <a:lstStyle/>
        <a:p>
          <a:endParaRPr lang="en-US"/>
        </a:p>
      </dgm:t>
    </dgm:pt>
    <dgm:pt modelId="{3CF149C0-71EC-4D6B-A7D1-FD55917389D1}">
      <dgm:prSet/>
      <dgm:spPr/>
      <dgm:t>
        <a:bodyPr/>
        <a:lstStyle/>
        <a:p>
          <a:r>
            <a:rPr lang="fr-FR"/>
            <a:t>OCDE : Organisation de coopération et de développement économiques</a:t>
          </a:r>
          <a:endParaRPr lang="en-US"/>
        </a:p>
      </dgm:t>
    </dgm:pt>
    <dgm:pt modelId="{BD0532C0-1E1D-42AB-B2CB-2CA58BECD387}" type="parTrans" cxnId="{E3AC42CF-B479-4D4F-AEC4-F9CFF3935D88}">
      <dgm:prSet/>
      <dgm:spPr/>
      <dgm:t>
        <a:bodyPr/>
        <a:lstStyle/>
        <a:p>
          <a:endParaRPr lang="en-US"/>
        </a:p>
      </dgm:t>
    </dgm:pt>
    <dgm:pt modelId="{395A994D-05A0-48B2-95DE-AD988FA568A2}" type="sibTrans" cxnId="{E3AC42CF-B479-4D4F-AEC4-F9CFF3935D88}">
      <dgm:prSet/>
      <dgm:spPr/>
      <dgm:t>
        <a:bodyPr/>
        <a:lstStyle/>
        <a:p>
          <a:endParaRPr lang="en-US"/>
        </a:p>
      </dgm:t>
    </dgm:pt>
    <dgm:pt modelId="{614BC5A5-4D83-4B5B-A47D-873093DD76DE}">
      <dgm:prSet/>
      <dgm:spPr/>
      <dgm:t>
        <a:bodyPr/>
        <a:lstStyle/>
        <a:p>
          <a:r>
            <a:rPr lang="fr-FR"/>
            <a:t>PPI : Producer Index Price</a:t>
          </a:r>
          <a:endParaRPr lang="en-US"/>
        </a:p>
      </dgm:t>
    </dgm:pt>
    <dgm:pt modelId="{605FAEED-4C44-4ACD-ABA6-D6F3B6BC6E1D}" type="parTrans" cxnId="{25584821-4379-4424-AF42-8BC90B939A3A}">
      <dgm:prSet/>
      <dgm:spPr/>
      <dgm:t>
        <a:bodyPr/>
        <a:lstStyle/>
        <a:p>
          <a:endParaRPr lang="en-US"/>
        </a:p>
      </dgm:t>
    </dgm:pt>
    <dgm:pt modelId="{5219A2E9-038A-4C07-B491-01A7428A3305}" type="sibTrans" cxnId="{25584821-4379-4424-AF42-8BC90B939A3A}">
      <dgm:prSet/>
      <dgm:spPr/>
      <dgm:t>
        <a:bodyPr/>
        <a:lstStyle/>
        <a:p>
          <a:endParaRPr lang="en-US"/>
        </a:p>
      </dgm:t>
    </dgm:pt>
    <dgm:pt modelId="{8B36201C-DC35-4323-B10F-98128F190315}" type="pres">
      <dgm:prSet presAssocID="{68FB9BC5-2D87-4EF1-BE6C-CE020B01A9FA}" presName="vert0" presStyleCnt="0">
        <dgm:presLayoutVars>
          <dgm:dir/>
          <dgm:animOne val="branch"/>
          <dgm:animLvl val="lvl"/>
        </dgm:presLayoutVars>
      </dgm:prSet>
      <dgm:spPr/>
    </dgm:pt>
    <dgm:pt modelId="{96CC070F-EA4A-418B-997F-C8C6BCD8C196}" type="pres">
      <dgm:prSet presAssocID="{22C5AFA5-0E2B-4733-B18A-E2582D9A0D45}" presName="thickLine" presStyleLbl="alignNode1" presStyleIdx="0" presStyleCnt="12"/>
      <dgm:spPr/>
    </dgm:pt>
    <dgm:pt modelId="{0D526F97-C177-42CE-975E-A39A1CDDC51F}" type="pres">
      <dgm:prSet presAssocID="{22C5AFA5-0E2B-4733-B18A-E2582D9A0D45}" presName="horz1" presStyleCnt="0"/>
      <dgm:spPr/>
    </dgm:pt>
    <dgm:pt modelId="{005533A3-E252-472A-B140-54C85CC04C00}" type="pres">
      <dgm:prSet presAssocID="{22C5AFA5-0E2B-4733-B18A-E2582D9A0D45}" presName="tx1" presStyleLbl="revTx" presStyleIdx="0" presStyleCnt="12"/>
      <dgm:spPr/>
    </dgm:pt>
    <dgm:pt modelId="{C1BF00B1-5741-4CD7-BF1A-357B7E96F4C0}" type="pres">
      <dgm:prSet presAssocID="{22C5AFA5-0E2B-4733-B18A-E2582D9A0D45}" presName="vert1" presStyleCnt="0"/>
      <dgm:spPr/>
    </dgm:pt>
    <dgm:pt modelId="{C5331E99-BE88-43A8-8B06-A9F353BC58F8}" type="pres">
      <dgm:prSet presAssocID="{0251604E-4CA1-47DF-B093-9734CD35E40D}" presName="thickLine" presStyleLbl="alignNode1" presStyleIdx="1" presStyleCnt="12"/>
      <dgm:spPr/>
    </dgm:pt>
    <dgm:pt modelId="{510B9BCB-5F29-4661-A3A8-B31A720A861C}" type="pres">
      <dgm:prSet presAssocID="{0251604E-4CA1-47DF-B093-9734CD35E40D}" presName="horz1" presStyleCnt="0"/>
      <dgm:spPr/>
    </dgm:pt>
    <dgm:pt modelId="{323597FE-495C-4AE5-91F6-4C479E16C2E9}" type="pres">
      <dgm:prSet presAssocID="{0251604E-4CA1-47DF-B093-9734CD35E40D}" presName="tx1" presStyleLbl="revTx" presStyleIdx="1" presStyleCnt="12"/>
      <dgm:spPr/>
    </dgm:pt>
    <dgm:pt modelId="{1BB56307-7072-4B42-82BA-73D8110F28E2}" type="pres">
      <dgm:prSet presAssocID="{0251604E-4CA1-47DF-B093-9734CD35E40D}" presName="vert1" presStyleCnt="0"/>
      <dgm:spPr/>
    </dgm:pt>
    <dgm:pt modelId="{098E0080-BA78-43C2-808A-316099570D69}" type="pres">
      <dgm:prSet presAssocID="{0B1FD861-C35E-4FBA-85C4-0E14DAF40920}" presName="thickLine" presStyleLbl="alignNode1" presStyleIdx="2" presStyleCnt="12"/>
      <dgm:spPr/>
    </dgm:pt>
    <dgm:pt modelId="{4F8588CE-0F45-4AD1-9BF3-EFCD13B21A83}" type="pres">
      <dgm:prSet presAssocID="{0B1FD861-C35E-4FBA-85C4-0E14DAF40920}" presName="horz1" presStyleCnt="0"/>
      <dgm:spPr/>
    </dgm:pt>
    <dgm:pt modelId="{7F0DCFEE-9E38-40EA-BA92-022DB26E5569}" type="pres">
      <dgm:prSet presAssocID="{0B1FD861-C35E-4FBA-85C4-0E14DAF40920}" presName="tx1" presStyleLbl="revTx" presStyleIdx="2" presStyleCnt="12"/>
      <dgm:spPr/>
    </dgm:pt>
    <dgm:pt modelId="{65B9375A-BF25-41A3-92E1-8BD0BE15F1F8}" type="pres">
      <dgm:prSet presAssocID="{0B1FD861-C35E-4FBA-85C4-0E14DAF40920}" presName="vert1" presStyleCnt="0"/>
      <dgm:spPr/>
    </dgm:pt>
    <dgm:pt modelId="{AA254029-7967-44EA-B3E1-85136C41DF7D}" type="pres">
      <dgm:prSet presAssocID="{B4E0F644-9E5E-4433-840A-7021FF816963}" presName="thickLine" presStyleLbl="alignNode1" presStyleIdx="3" presStyleCnt="12"/>
      <dgm:spPr/>
    </dgm:pt>
    <dgm:pt modelId="{9CB72BD2-2610-46C6-8542-196F489FDC33}" type="pres">
      <dgm:prSet presAssocID="{B4E0F644-9E5E-4433-840A-7021FF816963}" presName="horz1" presStyleCnt="0"/>
      <dgm:spPr/>
    </dgm:pt>
    <dgm:pt modelId="{E0867026-9864-4D1B-9386-6489CC0265CB}" type="pres">
      <dgm:prSet presAssocID="{B4E0F644-9E5E-4433-840A-7021FF816963}" presName="tx1" presStyleLbl="revTx" presStyleIdx="3" presStyleCnt="12"/>
      <dgm:spPr/>
    </dgm:pt>
    <dgm:pt modelId="{2D656591-916E-4DDD-B2B2-10427F5F2CF6}" type="pres">
      <dgm:prSet presAssocID="{B4E0F644-9E5E-4433-840A-7021FF816963}" presName="vert1" presStyleCnt="0"/>
      <dgm:spPr/>
    </dgm:pt>
    <dgm:pt modelId="{1D6716F7-E723-497A-AAE4-DAD95F262457}" type="pres">
      <dgm:prSet presAssocID="{E57F34C5-6421-4388-A24F-B5973799E2C1}" presName="thickLine" presStyleLbl="alignNode1" presStyleIdx="4" presStyleCnt="12"/>
      <dgm:spPr/>
    </dgm:pt>
    <dgm:pt modelId="{8BA3F417-21D0-4B4D-AACF-71BF910EDD46}" type="pres">
      <dgm:prSet presAssocID="{E57F34C5-6421-4388-A24F-B5973799E2C1}" presName="horz1" presStyleCnt="0"/>
      <dgm:spPr/>
    </dgm:pt>
    <dgm:pt modelId="{2988D03C-B99D-44F8-88E1-3AE09E42327B}" type="pres">
      <dgm:prSet presAssocID="{E57F34C5-6421-4388-A24F-B5973799E2C1}" presName="tx1" presStyleLbl="revTx" presStyleIdx="4" presStyleCnt="12"/>
      <dgm:spPr/>
    </dgm:pt>
    <dgm:pt modelId="{F29C6A22-2C92-42E1-8919-93BE8E5AC8BD}" type="pres">
      <dgm:prSet presAssocID="{E57F34C5-6421-4388-A24F-B5973799E2C1}" presName="vert1" presStyleCnt="0"/>
      <dgm:spPr/>
    </dgm:pt>
    <dgm:pt modelId="{F546062E-1D51-454B-8C5A-6309D7D72ED9}" type="pres">
      <dgm:prSet presAssocID="{2E43259E-081B-4863-B436-01B63A1CE602}" presName="thickLine" presStyleLbl="alignNode1" presStyleIdx="5" presStyleCnt="12"/>
      <dgm:spPr/>
    </dgm:pt>
    <dgm:pt modelId="{D912E45E-A9C1-4388-AEAF-AC47DD351B28}" type="pres">
      <dgm:prSet presAssocID="{2E43259E-081B-4863-B436-01B63A1CE602}" presName="horz1" presStyleCnt="0"/>
      <dgm:spPr/>
    </dgm:pt>
    <dgm:pt modelId="{A665719B-3E73-4241-864C-86C248E1C93F}" type="pres">
      <dgm:prSet presAssocID="{2E43259E-081B-4863-B436-01B63A1CE602}" presName="tx1" presStyleLbl="revTx" presStyleIdx="5" presStyleCnt="12"/>
      <dgm:spPr/>
    </dgm:pt>
    <dgm:pt modelId="{216F9801-A948-4A9D-9B47-0EC0A96DD485}" type="pres">
      <dgm:prSet presAssocID="{2E43259E-081B-4863-B436-01B63A1CE602}" presName="vert1" presStyleCnt="0"/>
      <dgm:spPr/>
    </dgm:pt>
    <dgm:pt modelId="{EE3804A7-0FC7-4A57-BD22-929E6D2BACBE}" type="pres">
      <dgm:prSet presAssocID="{0F3DEC8A-D2DA-47DC-A529-24686F201AFA}" presName="thickLine" presStyleLbl="alignNode1" presStyleIdx="6" presStyleCnt="12"/>
      <dgm:spPr/>
    </dgm:pt>
    <dgm:pt modelId="{72EC74C9-2CC3-4253-9BC1-9AFF8C6B8A9C}" type="pres">
      <dgm:prSet presAssocID="{0F3DEC8A-D2DA-47DC-A529-24686F201AFA}" presName="horz1" presStyleCnt="0"/>
      <dgm:spPr/>
    </dgm:pt>
    <dgm:pt modelId="{8D2DB505-A942-48E7-982A-64ABA3ACEFC1}" type="pres">
      <dgm:prSet presAssocID="{0F3DEC8A-D2DA-47DC-A529-24686F201AFA}" presName="tx1" presStyleLbl="revTx" presStyleIdx="6" presStyleCnt="12"/>
      <dgm:spPr/>
    </dgm:pt>
    <dgm:pt modelId="{48408ED2-ACC5-4883-9243-E65FA6E17856}" type="pres">
      <dgm:prSet presAssocID="{0F3DEC8A-D2DA-47DC-A529-24686F201AFA}" presName="vert1" presStyleCnt="0"/>
      <dgm:spPr/>
    </dgm:pt>
    <dgm:pt modelId="{6E79D134-8D46-4665-A84E-5D4057304643}" type="pres">
      <dgm:prSet presAssocID="{F6711861-4E1B-41A1-A37E-D91B339857F5}" presName="thickLine" presStyleLbl="alignNode1" presStyleIdx="7" presStyleCnt="12"/>
      <dgm:spPr/>
    </dgm:pt>
    <dgm:pt modelId="{DC3AC0AB-5ABD-4254-A4B9-030DEECF374D}" type="pres">
      <dgm:prSet presAssocID="{F6711861-4E1B-41A1-A37E-D91B339857F5}" presName="horz1" presStyleCnt="0"/>
      <dgm:spPr/>
    </dgm:pt>
    <dgm:pt modelId="{69202E84-5C08-42BE-9099-E36DFA7E4FC2}" type="pres">
      <dgm:prSet presAssocID="{F6711861-4E1B-41A1-A37E-D91B339857F5}" presName="tx1" presStyleLbl="revTx" presStyleIdx="7" presStyleCnt="12"/>
      <dgm:spPr/>
    </dgm:pt>
    <dgm:pt modelId="{157F89D9-907B-4DBB-8849-D95AA18D508C}" type="pres">
      <dgm:prSet presAssocID="{F6711861-4E1B-41A1-A37E-D91B339857F5}" presName="vert1" presStyleCnt="0"/>
      <dgm:spPr/>
    </dgm:pt>
    <dgm:pt modelId="{4890A359-4D3A-4000-9F68-80A5974AE1BE}" type="pres">
      <dgm:prSet presAssocID="{3BD3E1AB-4028-4460-BB4A-111CDA77BF20}" presName="thickLine" presStyleLbl="alignNode1" presStyleIdx="8" presStyleCnt="12"/>
      <dgm:spPr/>
    </dgm:pt>
    <dgm:pt modelId="{A19BF9C8-06F4-4240-8ED5-37CA9C6FC891}" type="pres">
      <dgm:prSet presAssocID="{3BD3E1AB-4028-4460-BB4A-111CDA77BF20}" presName="horz1" presStyleCnt="0"/>
      <dgm:spPr/>
    </dgm:pt>
    <dgm:pt modelId="{946BD282-FED0-46DF-A313-09AB5B1C1C58}" type="pres">
      <dgm:prSet presAssocID="{3BD3E1AB-4028-4460-BB4A-111CDA77BF20}" presName="tx1" presStyleLbl="revTx" presStyleIdx="8" presStyleCnt="12"/>
      <dgm:spPr/>
    </dgm:pt>
    <dgm:pt modelId="{CF8F521F-B0ED-4ED7-9669-BCA7A4983C6A}" type="pres">
      <dgm:prSet presAssocID="{3BD3E1AB-4028-4460-BB4A-111CDA77BF20}" presName="vert1" presStyleCnt="0"/>
      <dgm:spPr/>
    </dgm:pt>
    <dgm:pt modelId="{5726139B-94A1-447A-A009-52A8E6C54B5C}" type="pres">
      <dgm:prSet presAssocID="{F960DFF3-42DC-4C88-8C51-54C9D460767A}" presName="thickLine" presStyleLbl="alignNode1" presStyleIdx="9" presStyleCnt="12"/>
      <dgm:spPr/>
    </dgm:pt>
    <dgm:pt modelId="{06C7104A-335D-4278-9091-6E77674A66A4}" type="pres">
      <dgm:prSet presAssocID="{F960DFF3-42DC-4C88-8C51-54C9D460767A}" presName="horz1" presStyleCnt="0"/>
      <dgm:spPr/>
    </dgm:pt>
    <dgm:pt modelId="{8477C517-88C4-4453-981F-99AB63A90507}" type="pres">
      <dgm:prSet presAssocID="{F960DFF3-42DC-4C88-8C51-54C9D460767A}" presName="tx1" presStyleLbl="revTx" presStyleIdx="9" presStyleCnt="12"/>
      <dgm:spPr/>
    </dgm:pt>
    <dgm:pt modelId="{DA210A91-6716-4A7C-A8D8-13D406CF8BD8}" type="pres">
      <dgm:prSet presAssocID="{F960DFF3-42DC-4C88-8C51-54C9D460767A}" presName="vert1" presStyleCnt="0"/>
      <dgm:spPr/>
    </dgm:pt>
    <dgm:pt modelId="{B1AF7407-B715-4354-8E57-35CBF63AA442}" type="pres">
      <dgm:prSet presAssocID="{3CF149C0-71EC-4D6B-A7D1-FD55917389D1}" presName="thickLine" presStyleLbl="alignNode1" presStyleIdx="10" presStyleCnt="12"/>
      <dgm:spPr/>
    </dgm:pt>
    <dgm:pt modelId="{F0422AEE-735C-4EA6-BE5F-5531443C73C8}" type="pres">
      <dgm:prSet presAssocID="{3CF149C0-71EC-4D6B-A7D1-FD55917389D1}" presName="horz1" presStyleCnt="0"/>
      <dgm:spPr/>
    </dgm:pt>
    <dgm:pt modelId="{9B5D3991-A473-4F22-AA63-A266C697ADEF}" type="pres">
      <dgm:prSet presAssocID="{3CF149C0-71EC-4D6B-A7D1-FD55917389D1}" presName="tx1" presStyleLbl="revTx" presStyleIdx="10" presStyleCnt="12"/>
      <dgm:spPr/>
    </dgm:pt>
    <dgm:pt modelId="{D5338B35-C6EF-410B-ABA1-DD6ADF9E20FF}" type="pres">
      <dgm:prSet presAssocID="{3CF149C0-71EC-4D6B-A7D1-FD55917389D1}" presName="vert1" presStyleCnt="0"/>
      <dgm:spPr/>
    </dgm:pt>
    <dgm:pt modelId="{A08F3263-50F4-4BAC-88F3-AF3236C5DC8F}" type="pres">
      <dgm:prSet presAssocID="{614BC5A5-4D83-4B5B-A47D-873093DD76DE}" presName="thickLine" presStyleLbl="alignNode1" presStyleIdx="11" presStyleCnt="12"/>
      <dgm:spPr/>
    </dgm:pt>
    <dgm:pt modelId="{C793026D-744F-42DE-BBF8-A5F0CA3AA538}" type="pres">
      <dgm:prSet presAssocID="{614BC5A5-4D83-4B5B-A47D-873093DD76DE}" presName="horz1" presStyleCnt="0"/>
      <dgm:spPr/>
    </dgm:pt>
    <dgm:pt modelId="{C782DE82-3652-4C18-800A-593EFDAE7F34}" type="pres">
      <dgm:prSet presAssocID="{614BC5A5-4D83-4B5B-A47D-873093DD76DE}" presName="tx1" presStyleLbl="revTx" presStyleIdx="11" presStyleCnt="12"/>
      <dgm:spPr/>
    </dgm:pt>
    <dgm:pt modelId="{4DDE4647-B54F-48DD-BBF6-2F2E2CBDD64A}" type="pres">
      <dgm:prSet presAssocID="{614BC5A5-4D83-4B5B-A47D-873093DD76DE}" presName="vert1" presStyleCnt="0"/>
      <dgm:spPr/>
    </dgm:pt>
  </dgm:ptLst>
  <dgm:cxnLst>
    <dgm:cxn modelId="{C81FDA11-D1B5-4C78-BB26-CA0682DD3477}" srcId="{68FB9BC5-2D87-4EF1-BE6C-CE020B01A9FA}" destId="{22C5AFA5-0E2B-4733-B18A-E2582D9A0D45}" srcOrd="0" destOrd="0" parTransId="{F75B2561-8E32-4D46-8094-93B917AFAE9D}" sibTransId="{DB03D2F6-84CD-4062-A013-3EEB98C922ED}"/>
    <dgm:cxn modelId="{7CC38A19-2A6C-4A1D-ADB9-A9C8E62F8BD3}" srcId="{68FB9BC5-2D87-4EF1-BE6C-CE020B01A9FA}" destId="{3BD3E1AB-4028-4460-BB4A-111CDA77BF20}" srcOrd="8" destOrd="0" parTransId="{0ED5DCFF-FC77-4516-A357-7F4097FEA169}" sibTransId="{D9CF6221-FBEA-4593-B5AB-E5FFA8360148}"/>
    <dgm:cxn modelId="{25584821-4379-4424-AF42-8BC90B939A3A}" srcId="{68FB9BC5-2D87-4EF1-BE6C-CE020B01A9FA}" destId="{614BC5A5-4D83-4B5B-A47D-873093DD76DE}" srcOrd="11" destOrd="0" parTransId="{605FAEED-4C44-4ACD-ABA6-D6F3B6BC6E1D}" sibTransId="{5219A2E9-038A-4C07-B491-01A7428A3305}"/>
    <dgm:cxn modelId="{9CC6D436-6794-49E1-A53A-44572119C813}" type="presOf" srcId="{0251604E-4CA1-47DF-B093-9734CD35E40D}" destId="{323597FE-495C-4AE5-91F6-4C479E16C2E9}" srcOrd="0" destOrd="0" presId="urn:microsoft.com/office/officeart/2008/layout/LinedList"/>
    <dgm:cxn modelId="{802FED3A-177F-4EDC-8B85-93CFF0D7F8B6}" srcId="{68FB9BC5-2D87-4EF1-BE6C-CE020B01A9FA}" destId="{0F3DEC8A-D2DA-47DC-A529-24686F201AFA}" srcOrd="6" destOrd="0" parTransId="{CECC3E62-A821-47A5-941F-E7270EA7139A}" sibTransId="{A529E339-A10F-49CA-837C-155B76681BDD}"/>
    <dgm:cxn modelId="{C4F9563E-D934-4005-BC45-5E1FB7842056}" type="presOf" srcId="{0B1FD861-C35E-4FBA-85C4-0E14DAF40920}" destId="{7F0DCFEE-9E38-40EA-BA92-022DB26E5569}" srcOrd="0" destOrd="0" presId="urn:microsoft.com/office/officeart/2008/layout/LinedList"/>
    <dgm:cxn modelId="{3766E463-332D-44F1-B511-DCC3C9951AE6}" srcId="{68FB9BC5-2D87-4EF1-BE6C-CE020B01A9FA}" destId="{0B1FD861-C35E-4FBA-85C4-0E14DAF40920}" srcOrd="2" destOrd="0" parTransId="{579933ED-41FB-43E4-BF75-8692AC4DF6F2}" sibTransId="{1BB4B333-681A-4962-B15E-E929D337C669}"/>
    <dgm:cxn modelId="{F7FA1945-0225-4AFA-88B7-AB9122D1E01E}" type="presOf" srcId="{22C5AFA5-0E2B-4733-B18A-E2582D9A0D45}" destId="{005533A3-E252-472A-B140-54C85CC04C00}" srcOrd="0" destOrd="0" presId="urn:microsoft.com/office/officeart/2008/layout/LinedList"/>
    <dgm:cxn modelId="{663EE069-2830-4CC4-8479-5CFCFF260884}" srcId="{68FB9BC5-2D87-4EF1-BE6C-CE020B01A9FA}" destId="{F6711861-4E1B-41A1-A37E-D91B339857F5}" srcOrd="7" destOrd="0" parTransId="{F8516343-25B1-4AAC-9698-4ACCF0512200}" sibTransId="{181CA168-4CEC-4DE5-8F68-54165F96FC46}"/>
    <dgm:cxn modelId="{A1EE206A-76B9-48C2-801F-83AA14986EF8}" type="presOf" srcId="{0F3DEC8A-D2DA-47DC-A529-24686F201AFA}" destId="{8D2DB505-A942-48E7-982A-64ABA3ACEFC1}" srcOrd="0" destOrd="0" presId="urn:microsoft.com/office/officeart/2008/layout/LinedList"/>
    <dgm:cxn modelId="{AA99566B-410C-4083-A13E-6A2F5991AF57}" type="presOf" srcId="{3CF149C0-71EC-4D6B-A7D1-FD55917389D1}" destId="{9B5D3991-A473-4F22-AA63-A266C697ADEF}" srcOrd="0" destOrd="0" presId="urn:microsoft.com/office/officeart/2008/layout/LinedList"/>
    <dgm:cxn modelId="{A3989051-1FA8-41C8-BED0-47CFA54541FE}" srcId="{68FB9BC5-2D87-4EF1-BE6C-CE020B01A9FA}" destId="{B4E0F644-9E5E-4433-840A-7021FF816963}" srcOrd="3" destOrd="0" parTransId="{69535E55-2CE7-408E-B8BE-16034BC1E50B}" sibTransId="{BC960170-1105-4C16-9A0B-A3383CF93683}"/>
    <dgm:cxn modelId="{CFAAAC53-DDE0-404B-B3FF-2FFE15B3B68D}" type="presOf" srcId="{E57F34C5-6421-4388-A24F-B5973799E2C1}" destId="{2988D03C-B99D-44F8-88E1-3AE09E42327B}" srcOrd="0" destOrd="0" presId="urn:microsoft.com/office/officeart/2008/layout/LinedList"/>
    <dgm:cxn modelId="{A5107188-1348-4CFF-A53E-3EEEEE629321}" type="presOf" srcId="{B4E0F644-9E5E-4433-840A-7021FF816963}" destId="{E0867026-9864-4D1B-9386-6489CC0265CB}" srcOrd="0" destOrd="0" presId="urn:microsoft.com/office/officeart/2008/layout/LinedList"/>
    <dgm:cxn modelId="{0E09278F-C5E6-4145-9D5A-01647F70BCAD}" srcId="{68FB9BC5-2D87-4EF1-BE6C-CE020B01A9FA}" destId="{F960DFF3-42DC-4C88-8C51-54C9D460767A}" srcOrd="9" destOrd="0" parTransId="{EE8866AF-AE55-41D0-9184-9630ED8E584E}" sibTransId="{4B0804B4-61F7-434D-9CEB-E964230FEFA2}"/>
    <dgm:cxn modelId="{5628C7A5-2CD1-4075-BF02-CCFF64263B3E}" type="presOf" srcId="{2E43259E-081B-4863-B436-01B63A1CE602}" destId="{A665719B-3E73-4241-864C-86C248E1C93F}" srcOrd="0" destOrd="0" presId="urn:microsoft.com/office/officeart/2008/layout/LinedList"/>
    <dgm:cxn modelId="{7B6617A9-2B5A-4B23-8359-3B27CF299ABC}" type="presOf" srcId="{3BD3E1AB-4028-4460-BB4A-111CDA77BF20}" destId="{946BD282-FED0-46DF-A313-09AB5B1C1C58}" srcOrd="0" destOrd="0" presId="urn:microsoft.com/office/officeart/2008/layout/LinedList"/>
    <dgm:cxn modelId="{BD41B6B0-2B4E-4D4E-B95D-66248517C63D}" type="presOf" srcId="{614BC5A5-4D83-4B5B-A47D-873093DD76DE}" destId="{C782DE82-3652-4C18-800A-593EFDAE7F34}" srcOrd="0" destOrd="0" presId="urn:microsoft.com/office/officeart/2008/layout/LinedList"/>
    <dgm:cxn modelId="{1A702CBD-C3FD-45B8-B809-7D792D346F86}" srcId="{68FB9BC5-2D87-4EF1-BE6C-CE020B01A9FA}" destId="{2E43259E-081B-4863-B436-01B63A1CE602}" srcOrd="5" destOrd="0" parTransId="{83993DA3-F17A-4A81-929D-6360E6A2D46E}" sibTransId="{5CF77F4C-4464-40F2-8C1D-2C368FE654AC}"/>
    <dgm:cxn modelId="{B1667FBF-E752-4BBB-A646-23C603B0F88A}" type="presOf" srcId="{F960DFF3-42DC-4C88-8C51-54C9D460767A}" destId="{8477C517-88C4-4453-981F-99AB63A90507}" srcOrd="0" destOrd="0" presId="urn:microsoft.com/office/officeart/2008/layout/LinedList"/>
    <dgm:cxn modelId="{1CABC0C1-99EF-4640-B449-C64663DFED54}" srcId="{68FB9BC5-2D87-4EF1-BE6C-CE020B01A9FA}" destId="{E57F34C5-6421-4388-A24F-B5973799E2C1}" srcOrd="4" destOrd="0" parTransId="{FE6B6D22-E2B2-4343-B044-4942279CF4F3}" sibTransId="{525444E8-CA71-4236-85F9-6C7E2AAE7981}"/>
    <dgm:cxn modelId="{E3AC42CF-B479-4D4F-AEC4-F9CFF3935D88}" srcId="{68FB9BC5-2D87-4EF1-BE6C-CE020B01A9FA}" destId="{3CF149C0-71EC-4D6B-A7D1-FD55917389D1}" srcOrd="10" destOrd="0" parTransId="{BD0532C0-1E1D-42AB-B2CB-2CA58BECD387}" sibTransId="{395A994D-05A0-48B2-95DE-AD988FA568A2}"/>
    <dgm:cxn modelId="{F534AAEC-CF9F-4E71-B595-78CE8F3EDE87}" type="presOf" srcId="{68FB9BC5-2D87-4EF1-BE6C-CE020B01A9FA}" destId="{8B36201C-DC35-4323-B10F-98128F190315}" srcOrd="0" destOrd="0" presId="urn:microsoft.com/office/officeart/2008/layout/LinedList"/>
    <dgm:cxn modelId="{5358D7F3-C5DB-4946-BB97-0C91D9F66566}" srcId="{68FB9BC5-2D87-4EF1-BE6C-CE020B01A9FA}" destId="{0251604E-4CA1-47DF-B093-9734CD35E40D}" srcOrd="1" destOrd="0" parTransId="{5462D679-C94B-4930-8DEA-09E8968C36F9}" sibTransId="{93A62D64-C0C7-4195-9720-9D8072FE2424}"/>
    <dgm:cxn modelId="{F001EDF4-7148-43FF-BFCA-E60E3525AE1A}" type="presOf" srcId="{F6711861-4E1B-41A1-A37E-D91B339857F5}" destId="{69202E84-5C08-42BE-9099-E36DFA7E4FC2}" srcOrd="0" destOrd="0" presId="urn:microsoft.com/office/officeart/2008/layout/LinedList"/>
    <dgm:cxn modelId="{90ED2ECE-C6A3-4206-980A-6E5608CEFA12}" type="presParOf" srcId="{8B36201C-DC35-4323-B10F-98128F190315}" destId="{96CC070F-EA4A-418B-997F-C8C6BCD8C196}" srcOrd="0" destOrd="0" presId="urn:microsoft.com/office/officeart/2008/layout/LinedList"/>
    <dgm:cxn modelId="{D7703ED1-DBDB-443D-B112-81B7EE5C9C83}" type="presParOf" srcId="{8B36201C-DC35-4323-B10F-98128F190315}" destId="{0D526F97-C177-42CE-975E-A39A1CDDC51F}" srcOrd="1" destOrd="0" presId="urn:microsoft.com/office/officeart/2008/layout/LinedList"/>
    <dgm:cxn modelId="{E44B13D1-C65A-4CED-BA2F-B3D386AB6C04}" type="presParOf" srcId="{0D526F97-C177-42CE-975E-A39A1CDDC51F}" destId="{005533A3-E252-472A-B140-54C85CC04C00}" srcOrd="0" destOrd="0" presId="urn:microsoft.com/office/officeart/2008/layout/LinedList"/>
    <dgm:cxn modelId="{63DCF50E-5564-44BD-B6D7-875F118F9307}" type="presParOf" srcId="{0D526F97-C177-42CE-975E-A39A1CDDC51F}" destId="{C1BF00B1-5741-4CD7-BF1A-357B7E96F4C0}" srcOrd="1" destOrd="0" presId="urn:microsoft.com/office/officeart/2008/layout/LinedList"/>
    <dgm:cxn modelId="{AED0857F-FDEA-4E6F-B2C0-6AE81DFD9D26}" type="presParOf" srcId="{8B36201C-DC35-4323-B10F-98128F190315}" destId="{C5331E99-BE88-43A8-8B06-A9F353BC58F8}" srcOrd="2" destOrd="0" presId="urn:microsoft.com/office/officeart/2008/layout/LinedList"/>
    <dgm:cxn modelId="{7A6CD227-D9CE-4FE1-9A27-065D5ABAA5C4}" type="presParOf" srcId="{8B36201C-DC35-4323-B10F-98128F190315}" destId="{510B9BCB-5F29-4661-A3A8-B31A720A861C}" srcOrd="3" destOrd="0" presId="urn:microsoft.com/office/officeart/2008/layout/LinedList"/>
    <dgm:cxn modelId="{F48241CD-4423-40C6-8CE5-8A1ECD611AA7}" type="presParOf" srcId="{510B9BCB-5F29-4661-A3A8-B31A720A861C}" destId="{323597FE-495C-4AE5-91F6-4C479E16C2E9}" srcOrd="0" destOrd="0" presId="urn:microsoft.com/office/officeart/2008/layout/LinedList"/>
    <dgm:cxn modelId="{CC0BF401-66FB-4FFF-BCCB-02F40E129993}" type="presParOf" srcId="{510B9BCB-5F29-4661-A3A8-B31A720A861C}" destId="{1BB56307-7072-4B42-82BA-73D8110F28E2}" srcOrd="1" destOrd="0" presId="urn:microsoft.com/office/officeart/2008/layout/LinedList"/>
    <dgm:cxn modelId="{0533BCE8-2E56-4630-961E-E8E9CFE564A4}" type="presParOf" srcId="{8B36201C-DC35-4323-B10F-98128F190315}" destId="{098E0080-BA78-43C2-808A-316099570D69}" srcOrd="4" destOrd="0" presId="urn:microsoft.com/office/officeart/2008/layout/LinedList"/>
    <dgm:cxn modelId="{0648778D-8159-4ABF-83A1-05E2A9047F78}" type="presParOf" srcId="{8B36201C-DC35-4323-B10F-98128F190315}" destId="{4F8588CE-0F45-4AD1-9BF3-EFCD13B21A83}" srcOrd="5" destOrd="0" presId="urn:microsoft.com/office/officeart/2008/layout/LinedList"/>
    <dgm:cxn modelId="{A075D194-7486-46A4-AC4C-AF566C9D61CE}" type="presParOf" srcId="{4F8588CE-0F45-4AD1-9BF3-EFCD13B21A83}" destId="{7F0DCFEE-9E38-40EA-BA92-022DB26E5569}" srcOrd="0" destOrd="0" presId="urn:microsoft.com/office/officeart/2008/layout/LinedList"/>
    <dgm:cxn modelId="{12830F88-4DFD-4A86-A64E-80B201568E4C}" type="presParOf" srcId="{4F8588CE-0F45-4AD1-9BF3-EFCD13B21A83}" destId="{65B9375A-BF25-41A3-92E1-8BD0BE15F1F8}" srcOrd="1" destOrd="0" presId="urn:microsoft.com/office/officeart/2008/layout/LinedList"/>
    <dgm:cxn modelId="{CF19420F-5770-47A4-9F45-613AF5081315}" type="presParOf" srcId="{8B36201C-DC35-4323-B10F-98128F190315}" destId="{AA254029-7967-44EA-B3E1-85136C41DF7D}" srcOrd="6" destOrd="0" presId="urn:microsoft.com/office/officeart/2008/layout/LinedList"/>
    <dgm:cxn modelId="{DA15AD35-B3F2-46C1-8D50-4483388B8C73}" type="presParOf" srcId="{8B36201C-DC35-4323-B10F-98128F190315}" destId="{9CB72BD2-2610-46C6-8542-196F489FDC33}" srcOrd="7" destOrd="0" presId="urn:microsoft.com/office/officeart/2008/layout/LinedList"/>
    <dgm:cxn modelId="{774CA3AE-7AE4-4A16-8891-12DCF0F4019A}" type="presParOf" srcId="{9CB72BD2-2610-46C6-8542-196F489FDC33}" destId="{E0867026-9864-4D1B-9386-6489CC0265CB}" srcOrd="0" destOrd="0" presId="urn:microsoft.com/office/officeart/2008/layout/LinedList"/>
    <dgm:cxn modelId="{D4B1C77E-D9E9-43A9-9538-2E7C565ECFB1}" type="presParOf" srcId="{9CB72BD2-2610-46C6-8542-196F489FDC33}" destId="{2D656591-916E-4DDD-B2B2-10427F5F2CF6}" srcOrd="1" destOrd="0" presId="urn:microsoft.com/office/officeart/2008/layout/LinedList"/>
    <dgm:cxn modelId="{930486C9-651C-43F1-B872-80C2F319A8B2}" type="presParOf" srcId="{8B36201C-DC35-4323-B10F-98128F190315}" destId="{1D6716F7-E723-497A-AAE4-DAD95F262457}" srcOrd="8" destOrd="0" presId="urn:microsoft.com/office/officeart/2008/layout/LinedList"/>
    <dgm:cxn modelId="{188BE34C-D9CE-435E-ACFE-B2197BCB9F84}" type="presParOf" srcId="{8B36201C-DC35-4323-B10F-98128F190315}" destId="{8BA3F417-21D0-4B4D-AACF-71BF910EDD46}" srcOrd="9" destOrd="0" presId="urn:microsoft.com/office/officeart/2008/layout/LinedList"/>
    <dgm:cxn modelId="{F21C4153-C6BC-41F7-A01A-4430FF23EF52}" type="presParOf" srcId="{8BA3F417-21D0-4B4D-AACF-71BF910EDD46}" destId="{2988D03C-B99D-44F8-88E1-3AE09E42327B}" srcOrd="0" destOrd="0" presId="urn:microsoft.com/office/officeart/2008/layout/LinedList"/>
    <dgm:cxn modelId="{5B396368-395E-4A29-9F42-5E80C95BE98B}" type="presParOf" srcId="{8BA3F417-21D0-4B4D-AACF-71BF910EDD46}" destId="{F29C6A22-2C92-42E1-8919-93BE8E5AC8BD}" srcOrd="1" destOrd="0" presId="urn:microsoft.com/office/officeart/2008/layout/LinedList"/>
    <dgm:cxn modelId="{D4646853-BBDD-480B-82FA-C5E967FE7BC1}" type="presParOf" srcId="{8B36201C-DC35-4323-B10F-98128F190315}" destId="{F546062E-1D51-454B-8C5A-6309D7D72ED9}" srcOrd="10" destOrd="0" presId="urn:microsoft.com/office/officeart/2008/layout/LinedList"/>
    <dgm:cxn modelId="{88379F54-1781-4E54-8914-1D571AE67A77}" type="presParOf" srcId="{8B36201C-DC35-4323-B10F-98128F190315}" destId="{D912E45E-A9C1-4388-AEAF-AC47DD351B28}" srcOrd="11" destOrd="0" presId="urn:microsoft.com/office/officeart/2008/layout/LinedList"/>
    <dgm:cxn modelId="{80F6BD0A-D38C-442F-BF3F-83838F649438}" type="presParOf" srcId="{D912E45E-A9C1-4388-AEAF-AC47DD351B28}" destId="{A665719B-3E73-4241-864C-86C248E1C93F}" srcOrd="0" destOrd="0" presId="urn:microsoft.com/office/officeart/2008/layout/LinedList"/>
    <dgm:cxn modelId="{A68EEEE5-4A2E-4492-BF4E-1D219F75438E}" type="presParOf" srcId="{D912E45E-A9C1-4388-AEAF-AC47DD351B28}" destId="{216F9801-A948-4A9D-9B47-0EC0A96DD485}" srcOrd="1" destOrd="0" presId="urn:microsoft.com/office/officeart/2008/layout/LinedList"/>
    <dgm:cxn modelId="{CD086C1F-7D4C-45A1-8350-6E5C1E90B28B}" type="presParOf" srcId="{8B36201C-DC35-4323-B10F-98128F190315}" destId="{EE3804A7-0FC7-4A57-BD22-929E6D2BACBE}" srcOrd="12" destOrd="0" presId="urn:microsoft.com/office/officeart/2008/layout/LinedList"/>
    <dgm:cxn modelId="{3662082A-A417-476E-BEB8-65C19B35F3A8}" type="presParOf" srcId="{8B36201C-DC35-4323-B10F-98128F190315}" destId="{72EC74C9-2CC3-4253-9BC1-9AFF8C6B8A9C}" srcOrd="13" destOrd="0" presId="urn:microsoft.com/office/officeart/2008/layout/LinedList"/>
    <dgm:cxn modelId="{A0DA6EF2-ED8C-455A-A700-FF2C8BFF0804}" type="presParOf" srcId="{72EC74C9-2CC3-4253-9BC1-9AFF8C6B8A9C}" destId="{8D2DB505-A942-48E7-982A-64ABA3ACEFC1}" srcOrd="0" destOrd="0" presId="urn:microsoft.com/office/officeart/2008/layout/LinedList"/>
    <dgm:cxn modelId="{CF870E75-EF28-4ADF-BE84-415400906AE8}" type="presParOf" srcId="{72EC74C9-2CC3-4253-9BC1-9AFF8C6B8A9C}" destId="{48408ED2-ACC5-4883-9243-E65FA6E17856}" srcOrd="1" destOrd="0" presId="urn:microsoft.com/office/officeart/2008/layout/LinedList"/>
    <dgm:cxn modelId="{A147F69A-F6E0-40FB-B9FD-2F458667BB19}" type="presParOf" srcId="{8B36201C-DC35-4323-B10F-98128F190315}" destId="{6E79D134-8D46-4665-A84E-5D4057304643}" srcOrd="14" destOrd="0" presId="urn:microsoft.com/office/officeart/2008/layout/LinedList"/>
    <dgm:cxn modelId="{75D7CB12-42B1-4003-8278-D4439309E275}" type="presParOf" srcId="{8B36201C-DC35-4323-B10F-98128F190315}" destId="{DC3AC0AB-5ABD-4254-A4B9-030DEECF374D}" srcOrd="15" destOrd="0" presId="urn:microsoft.com/office/officeart/2008/layout/LinedList"/>
    <dgm:cxn modelId="{F7383BCE-94F4-4C2E-B8AC-02CFE6E5B1FF}" type="presParOf" srcId="{DC3AC0AB-5ABD-4254-A4B9-030DEECF374D}" destId="{69202E84-5C08-42BE-9099-E36DFA7E4FC2}" srcOrd="0" destOrd="0" presId="urn:microsoft.com/office/officeart/2008/layout/LinedList"/>
    <dgm:cxn modelId="{A3ED47E7-E6E4-4864-9E94-D9DA700A91AA}" type="presParOf" srcId="{DC3AC0AB-5ABD-4254-A4B9-030DEECF374D}" destId="{157F89D9-907B-4DBB-8849-D95AA18D508C}" srcOrd="1" destOrd="0" presId="urn:microsoft.com/office/officeart/2008/layout/LinedList"/>
    <dgm:cxn modelId="{84402457-B5D0-4DCA-A4A7-69F91A1E3E9A}" type="presParOf" srcId="{8B36201C-DC35-4323-B10F-98128F190315}" destId="{4890A359-4D3A-4000-9F68-80A5974AE1BE}" srcOrd="16" destOrd="0" presId="urn:microsoft.com/office/officeart/2008/layout/LinedList"/>
    <dgm:cxn modelId="{1367DAFC-051A-45D8-9A31-E6595F8509D2}" type="presParOf" srcId="{8B36201C-DC35-4323-B10F-98128F190315}" destId="{A19BF9C8-06F4-4240-8ED5-37CA9C6FC891}" srcOrd="17" destOrd="0" presId="urn:microsoft.com/office/officeart/2008/layout/LinedList"/>
    <dgm:cxn modelId="{371BDD79-4AD5-4332-A8F5-E646E9ECE6A5}" type="presParOf" srcId="{A19BF9C8-06F4-4240-8ED5-37CA9C6FC891}" destId="{946BD282-FED0-46DF-A313-09AB5B1C1C58}" srcOrd="0" destOrd="0" presId="urn:microsoft.com/office/officeart/2008/layout/LinedList"/>
    <dgm:cxn modelId="{94A25C2E-47B9-46D7-AF6E-A9732AF9EB8C}" type="presParOf" srcId="{A19BF9C8-06F4-4240-8ED5-37CA9C6FC891}" destId="{CF8F521F-B0ED-4ED7-9669-BCA7A4983C6A}" srcOrd="1" destOrd="0" presId="urn:microsoft.com/office/officeart/2008/layout/LinedList"/>
    <dgm:cxn modelId="{C6F15ECE-A1A4-4A9F-BB54-4A5A1D5ED4BD}" type="presParOf" srcId="{8B36201C-DC35-4323-B10F-98128F190315}" destId="{5726139B-94A1-447A-A009-52A8E6C54B5C}" srcOrd="18" destOrd="0" presId="urn:microsoft.com/office/officeart/2008/layout/LinedList"/>
    <dgm:cxn modelId="{35050073-4BF6-4624-BCCE-43128ADCC781}" type="presParOf" srcId="{8B36201C-DC35-4323-B10F-98128F190315}" destId="{06C7104A-335D-4278-9091-6E77674A66A4}" srcOrd="19" destOrd="0" presId="urn:microsoft.com/office/officeart/2008/layout/LinedList"/>
    <dgm:cxn modelId="{DCECFB81-6E1D-418B-8BA8-3EE8ADDD59F1}" type="presParOf" srcId="{06C7104A-335D-4278-9091-6E77674A66A4}" destId="{8477C517-88C4-4453-981F-99AB63A90507}" srcOrd="0" destOrd="0" presId="urn:microsoft.com/office/officeart/2008/layout/LinedList"/>
    <dgm:cxn modelId="{2EFF1D2B-A9F8-417B-AB93-D2B78603EE30}" type="presParOf" srcId="{06C7104A-335D-4278-9091-6E77674A66A4}" destId="{DA210A91-6716-4A7C-A8D8-13D406CF8BD8}" srcOrd="1" destOrd="0" presId="urn:microsoft.com/office/officeart/2008/layout/LinedList"/>
    <dgm:cxn modelId="{AEE53B04-7FFC-4670-80A2-148C425F1793}" type="presParOf" srcId="{8B36201C-DC35-4323-B10F-98128F190315}" destId="{B1AF7407-B715-4354-8E57-35CBF63AA442}" srcOrd="20" destOrd="0" presId="urn:microsoft.com/office/officeart/2008/layout/LinedList"/>
    <dgm:cxn modelId="{DFCA989D-93A9-47FF-B939-C13A8E8B0215}" type="presParOf" srcId="{8B36201C-DC35-4323-B10F-98128F190315}" destId="{F0422AEE-735C-4EA6-BE5F-5531443C73C8}" srcOrd="21" destOrd="0" presId="urn:microsoft.com/office/officeart/2008/layout/LinedList"/>
    <dgm:cxn modelId="{9A3BF112-C851-4B64-AFE0-6C2125FE07F1}" type="presParOf" srcId="{F0422AEE-735C-4EA6-BE5F-5531443C73C8}" destId="{9B5D3991-A473-4F22-AA63-A266C697ADEF}" srcOrd="0" destOrd="0" presId="urn:microsoft.com/office/officeart/2008/layout/LinedList"/>
    <dgm:cxn modelId="{4FC3A329-941C-4801-A4AD-407CB90EF92C}" type="presParOf" srcId="{F0422AEE-735C-4EA6-BE5F-5531443C73C8}" destId="{D5338B35-C6EF-410B-ABA1-DD6ADF9E20FF}" srcOrd="1" destOrd="0" presId="urn:microsoft.com/office/officeart/2008/layout/LinedList"/>
    <dgm:cxn modelId="{229C822B-CF66-481A-BADD-AE3B5A25EE8F}" type="presParOf" srcId="{8B36201C-DC35-4323-B10F-98128F190315}" destId="{A08F3263-50F4-4BAC-88F3-AF3236C5DC8F}" srcOrd="22" destOrd="0" presId="urn:microsoft.com/office/officeart/2008/layout/LinedList"/>
    <dgm:cxn modelId="{F72515B4-41BB-459C-9568-83DA16CA1E6E}" type="presParOf" srcId="{8B36201C-DC35-4323-B10F-98128F190315}" destId="{C793026D-744F-42DE-BBF8-A5F0CA3AA538}" srcOrd="23" destOrd="0" presId="urn:microsoft.com/office/officeart/2008/layout/LinedList"/>
    <dgm:cxn modelId="{1F74B953-EF81-41A7-9E0E-CAF4EE47B1AF}" type="presParOf" srcId="{C793026D-744F-42DE-BBF8-A5F0CA3AA538}" destId="{C782DE82-3652-4C18-800A-593EFDAE7F34}" srcOrd="0" destOrd="0" presId="urn:microsoft.com/office/officeart/2008/layout/LinedList"/>
    <dgm:cxn modelId="{4E0CAC6F-0750-4726-AAAD-5C23CB29E4A4}" type="presParOf" srcId="{C793026D-744F-42DE-BBF8-A5F0CA3AA538}" destId="{4DDE4647-B54F-48DD-BBF6-2F2E2CBDD64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C070F-EA4A-418B-997F-C8C6BCD8C196}">
      <dsp:nvSpPr>
        <dsp:cNvPr id="0" name=""/>
        <dsp:cNvSpPr/>
      </dsp:nvSpPr>
      <dsp:spPr>
        <a:xfrm>
          <a:off x="0" y="2614"/>
          <a:ext cx="9498564"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05533A3-E252-472A-B140-54C85CC04C00}">
      <dsp:nvSpPr>
        <dsp:cNvPr id="0" name=""/>
        <dsp:cNvSpPr/>
      </dsp:nvSpPr>
      <dsp:spPr>
        <a:xfrm>
          <a:off x="0" y="2614"/>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AFRISTAT : Observatoire économique et statistique d’Afrique subsaharienne</a:t>
          </a:r>
          <a:endParaRPr lang="en-US" sz="1300" kern="1200"/>
        </a:p>
      </dsp:txBody>
      <dsp:txXfrm>
        <a:off x="0" y="2614"/>
        <a:ext cx="9498564" cy="445840"/>
      </dsp:txXfrm>
    </dsp:sp>
    <dsp:sp modelId="{C5331E99-BE88-43A8-8B06-A9F353BC58F8}">
      <dsp:nvSpPr>
        <dsp:cNvPr id="0" name=""/>
        <dsp:cNvSpPr/>
      </dsp:nvSpPr>
      <dsp:spPr>
        <a:xfrm>
          <a:off x="0" y="448455"/>
          <a:ext cx="9498564" cy="0"/>
        </a:xfrm>
        <a:prstGeom prst="line">
          <a:avLst/>
        </a:prstGeom>
        <a:gradFill rotWithShape="0">
          <a:gsLst>
            <a:gs pos="0">
              <a:schemeClr val="accent4">
                <a:hueOff val="599994"/>
                <a:satOff val="-2655"/>
                <a:lumOff val="-446"/>
                <a:alphaOff val="0"/>
                <a:satMod val="103000"/>
                <a:lumMod val="102000"/>
                <a:tint val="94000"/>
              </a:schemeClr>
            </a:gs>
            <a:gs pos="50000">
              <a:schemeClr val="accent4">
                <a:hueOff val="599994"/>
                <a:satOff val="-2655"/>
                <a:lumOff val="-446"/>
                <a:alphaOff val="0"/>
                <a:satMod val="110000"/>
                <a:lumMod val="100000"/>
                <a:shade val="100000"/>
              </a:schemeClr>
            </a:gs>
            <a:gs pos="100000">
              <a:schemeClr val="accent4">
                <a:hueOff val="599994"/>
                <a:satOff val="-2655"/>
                <a:lumOff val="-446"/>
                <a:alphaOff val="0"/>
                <a:lumMod val="99000"/>
                <a:satMod val="120000"/>
                <a:shade val="78000"/>
              </a:schemeClr>
            </a:gs>
          </a:gsLst>
          <a:lin ang="5400000" scaled="0"/>
        </a:gradFill>
        <a:ln w="12700" cap="flat" cmpd="sng" algn="ctr">
          <a:solidFill>
            <a:schemeClr val="accent4">
              <a:hueOff val="599994"/>
              <a:satOff val="-2655"/>
              <a:lumOff val="-44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23597FE-495C-4AE5-91F6-4C479E16C2E9}">
      <dsp:nvSpPr>
        <dsp:cNvPr id="0" name=""/>
        <dsp:cNvSpPr/>
      </dsp:nvSpPr>
      <dsp:spPr>
        <a:xfrm>
          <a:off x="0" y="448455"/>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ANSD : Agence nationale de la Statistique et de la Démographie</a:t>
          </a:r>
          <a:endParaRPr lang="en-US" sz="1300" kern="1200"/>
        </a:p>
      </dsp:txBody>
      <dsp:txXfrm>
        <a:off x="0" y="448455"/>
        <a:ext cx="9498564" cy="445840"/>
      </dsp:txXfrm>
    </dsp:sp>
    <dsp:sp modelId="{098E0080-BA78-43C2-808A-316099570D69}">
      <dsp:nvSpPr>
        <dsp:cNvPr id="0" name=""/>
        <dsp:cNvSpPr/>
      </dsp:nvSpPr>
      <dsp:spPr>
        <a:xfrm>
          <a:off x="0" y="894295"/>
          <a:ext cx="9498564" cy="0"/>
        </a:xfrm>
        <a:prstGeom prst="line">
          <a:avLst/>
        </a:prstGeom>
        <a:gradFill rotWithShape="0">
          <a:gsLst>
            <a:gs pos="0">
              <a:schemeClr val="accent4">
                <a:hueOff val="1199989"/>
                <a:satOff val="-5309"/>
                <a:lumOff val="-891"/>
                <a:alphaOff val="0"/>
                <a:satMod val="103000"/>
                <a:lumMod val="102000"/>
                <a:tint val="94000"/>
              </a:schemeClr>
            </a:gs>
            <a:gs pos="50000">
              <a:schemeClr val="accent4">
                <a:hueOff val="1199989"/>
                <a:satOff val="-5309"/>
                <a:lumOff val="-891"/>
                <a:alphaOff val="0"/>
                <a:satMod val="110000"/>
                <a:lumMod val="100000"/>
                <a:shade val="100000"/>
              </a:schemeClr>
            </a:gs>
            <a:gs pos="100000">
              <a:schemeClr val="accent4">
                <a:hueOff val="1199989"/>
                <a:satOff val="-5309"/>
                <a:lumOff val="-891"/>
                <a:alphaOff val="0"/>
                <a:lumMod val="99000"/>
                <a:satMod val="120000"/>
                <a:shade val="78000"/>
              </a:schemeClr>
            </a:gs>
          </a:gsLst>
          <a:lin ang="5400000" scaled="0"/>
        </a:gradFill>
        <a:ln w="12700" cap="flat" cmpd="sng" algn="ctr">
          <a:solidFill>
            <a:schemeClr val="accent4">
              <a:hueOff val="1199989"/>
              <a:satOff val="-5309"/>
              <a:lumOff val="-89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7F0DCFEE-9E38-40EA-BA92-022DB26E5569}">
      <dsp:nvSpPr>
        <dsp:cNvPr id="0" name=""/>
        <dsp:cNvSpPr/>
      </dsp:nvSpPr>
      <dsp:spPr>
        <a:xfrm>
          <a:off x="0" y="894295"/>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BSE : Bureau des Statistiques d’Entreprises</a:t>
          </a:r>
          <a:endParaRPr lang="en-US" sz="1300" kern="1200"/>
        </a:p>
      </dsp:txBody>
      <dsp:txXfrm>
        <a:off x="0" y="894295"/>
        <a:ext cx="9498564" cy="445840"/>
      </dsp:txXfrm>
    </dsp:sp>
    <dsp:sp modelId="{AA254029-7967-44EA-B3E1-85136C41DF7D}">
      <dsp:nvSpPr>
        <dsp:cNvPr id="0" name=""/>
        <dsp:cNvSpPr/>
      </dsp:nvSpPr>
      <dsp:spPr>
        <a:xfrm>
          <a:off x="0" y="1340135"/>
          <a:ext cx="9498564" cy="0"/>
        </a:xfrm>
        <a:prstGeom prst="line">
          <a:avLst/>
        </a:prstGeom>
        <a:gradFill rotWithShape="0">
          <a:gsLst>
            <a:gs pos="0">
              <a:schemeClr val="accent4">
                <a:hueOff val="1799983"/>
                <a:satOff val="-7964"/>
                <a:lumOff val="-1337"/>
                <a:alphaOff val="0"/>
                <a:satMod val="103000"/>
                <a:lumMod val="102000"/>
                <a:tint val="94000"/>
              </a:schemeClr>
            </a:gs>
            <a:gs pos="50000">
              <a:schemeClr val="accent4">
                <a:hueOff val="1799983"/>
                <a:satOff val="-7964"/>
                <a:lumOff val="-1337"/>
                <a:alphaOff val="0"/>
                <a:satMod val="110000"/>
                <a:lumMod val="100000"/>
                <a:shade val="100000"/>
              </a:schemeClr>
            </a:gs>
            <a:gs pos="100000">
              <a:schemeClr val="accent4">
                <a:hueOff val="1799983"/>
                <a:satOff val="-7964"/>
                <a:lumOff val="-1337"/>
                <a:alphaOff val="0"/>
                <a:lumMod val="99000"/>
                <a:satMod val="120000"/>
                <a:shade val="78000"/>
              </a:schemeClr>
            </a:gs>
          </a:gsLst>
          <a:lin ang="5400000" scaled="0"/>
        </a:gradFill>
        <a:ln w="12700" cap="flat" cmpd="sng" algn="ctr">
          <a:solidFill>
            <a:schemeClr val="accent4">
              <a:hueOff val="1799983"/>
              <a:satOff val="-7964"/>
              <a:lumOff val="-133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E0867026-9864-4D1B-9386-6489CC0265CB}">
      <dsp:nvSpPr>
        <dsp:cNvPr id="0" name=""/>
        <dsp:cNvSpPr/>
      </dsp:nvSpPr>
      <dsp:spPr>
        <a:xfrm>
          <a:off x="0" y="1340135"/>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CA : Chiffre d’Affaires</a:t>
          </a:r>
          <a:endParaRPr lang="en-US" sz="1300" kern="1200"/>
        </a:p>
      </dsp:txBody>
      <dsp:txXfrm>
        <a:off x="0" y="1340135"/>
        <a:ext cx="9498564" cy="445840"/>
      </dsp:txXfrm>
    </dsp:sp>
    <dsp:sp modelId="{1D6716F7-E723-497A-AAE4-DAD95F262457}">
      <dsp:nvSpPr>
        <dsp:cNvPr id="0" name=""/>
        <dsp:cNvSpPr/>
      </dsp:nvSpPr>
      <dsp:spPr>
        <a:xfrm>
          <a:off x="0" y="1785975"/>
          <a:ext cx="9498564" cy="0"/>
        </a:xfrm>
        <a:prstGeom prst="line">
          <a:avLst/>
        </a:prstGeom>
        <a:gradFill rotWithShape="0">
          <a:gsLst>
            <a:gs pos="0">
              <a:schemeClr val="accent4">
                <a:hueOff val="2399977"/>
                <a:satOff val="-10619"/>
                <a:lumOff val="-1783"/>
                <a:alphaOff val="0"/>
                <a:satMod val="103000"/>
                <a:lumMod val="102000"/>
                <a:tint val="94000"/>
              </a:schemeClr>
            </a:gs>
            <a:gs pos="50000">
              <a:schemeClr val="accent4">
                <a:hueOff val="2399977"/>
                <a:satOff val="-10619"/>
                <a:lumOff val="-1783"/>
                <a:alphaOff val="0"/>
                <a:satMod val="110000"/>
                <a:lumMod val="100000"/>
                <a:shade val="100000"/>
              </a:schemeClr>
            </a:gs>
            <a:gs pos="100000">
              <a:schemeClr val="accent4">
                <a:hueOff val="2399977"/>
                <a:satOff val="-10619"/>
                <a:lumOff val="-1783"/>
                <a:alphaOff val="0"/>
                <a:lumMod val="99000"/>
                <a:satMod val="120000"/>
                <a:shade val="78000"/>
              </a:schemeClr>
            </a:gs>
          </a:gsLst>
          <a:lin ang="5400000" scaled="0"/>
        </a:gradFill>
        <a:ln w="12700" cap="flat" cmpd="sng" algn="ctr">
          <a:solidFill>
            <a:schemeClr val="accent4">
              <a:hueOff val="2399977"/>
              <a:satOff val="-10619"/>
              <a:lumOff val="-178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988D03C-B99D-44F8-88E1-3AE09E42327B}">
      <dsp:nvSpPr>
        <dsp:cNvPr id="0" name=""/>
        <dsp:cNvSpPr/>
      </dsp:nvSpPr>
      <dsp:spPr>
        <a:xfrm>
          <a:off x="0" y="1785975"/>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CITI : Classification internationale Type Industrie</a:t>
          </a:r>
          <a:endParaRPr lang="en-US" sz="1300" kern="1200"/>
        </a:p>
      </dsp:txBody>
      <dsp:txXfrm>
        <a:off x="0" y="1785975"/>
        <a:ext cx="9498564" cy="445840"/>
      </dsp:txXfrm>
    </dsp:sp>
    <dsp:sp modelId="{F546062E-1D51-454B-8C5A-6309D7D72ED9}">
      <dsp:nvSpPr>
        <dsp:cNvPr id="0" name=""/>
        <dsp:cNvSpPr/>
      </dsp:nvSpPr>
      <dsp:spPr>
        <a:xfrm>
          <a:off x="0" y="2231815"/>
          <a:ext cx="9498564" cy="0"/>
        </a:xfrm>
        <a:prstGeom prst="line">
          <a:avLst/>
        </a:prstGeom>
        <a:gradFill rotWithShape="0">
          <a:gsLst>
            <a:gs pos="0">
              <a:schemeClr val="accent4">
                <a:hueOff val="2999971"/>
                <a:satOff val="-13274"/>
                <a:lumOff val="-2229"/>
                <a:alphaOff val="0"/>
                <a:satMod val="103000"/>
                <a:lumMod val="102000"/>
                <a:tint val="94000"/>
              </a:schemeClr>
            </a:gs>
            <a:gs pos="50000">
              <a:schemeClr val="accent4">
                <a:hueOff val="2999971"/>
                <a:satOff val="-13274"/>
                <a:lumOff val="-2229"/>
                <a:alphaOff val="0"/>
                <a:satMod val="110000"/>
                <a:lumMod val="100000"/>
                <a:shade val="100000"/>
              </a:schemeClr>
            </a:gs>
            <a:gs pos="100000">
              <a:schemeClr val="accent4">
                <a:hueOff val="2999971"/>
                <a:satOff val="-13274"/>
                <a:lumOff val="-2229"/>
                <a:alphaOff val="0"/>
                <a:lumMod val="99000"/>
                <a:satMod val="120000"/>
                <a:shade val="78000"/>
              </a:schemeClr>
            </a:gs>
          </a:gsLst>
          <a:lin ang="5400000" scaled="0"/>
        </a:gradFill>
        <a:ln w="12700" cap="flat" cmpd="sng" algn="ctr">
          <a:solidFill>
            <a:schemeClr val="accent4">
              <a:hueOff val="2999971"/>
              <a:satOff val="-13274"/>
              <a:lumOff val="-22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665719B-3E73-4241-864C-86C248E1C93F}">
      <dsp:nvSpPr>
        <dsp:cNvPr id="0" name=""/>
        <dsp:cNvSpPr/>
      </dsp:nvSpPr>
      <dsp:spPr>
        <a:xfrm>
          <a:off x="0" y="2231815"/>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ENSAE : Ecole nationale de la Statistique et de l’Analyse économique</a:t>
          </a:r>
          <a:endParaRPr lang="en-US" sz="1300" kern="1200"/>
        </a:p>
      </dsp:txBody>
      <dsp:txXfrm>
        <a:off x="0" y="2231815"/>
        <a:ext cx="9498564" cy="445840"/>
      </dsp:txXfrm>
    </dsp:sp>
    <dsp:sp modelId="{EE3804A7-0FC7-4A57-BD22-929E6D2BACBE}">
      <dsp:nvSpPr>
        <dsp:cNvPr id="0" name=""/>
        <dsp:cNvSpPr/>
      </dsp:nvSpPr>
      <dsp:spPr>
        <a:xfrm>
          <a:off x="0" y="2677655"/>
          <a:ext cx="9498564" cy="0"/>
        </a:xfrm>
        <a:prstGeom prst="line">
          <a:avLst/>
        </a:prstGeom>
        <a:gradFill rotWithShape="0">
          <a:gsLst>
            <a:gs pos="0">
              <a:schemeClr val="accent4">
                <a:hueOff val="3599966"/>
                <a:satOff val="-15928"/>
                <a:lumOff val="-2674"/>
                <a:alphaOff val="0"/>
                <a:satMod val="103000"/>
                <a:lumMod val="102000"/>
                <a:tint val="94000"/>
              </a:schemeClr>
            </a:gs>
            <a:gs pos="50000">
              <a:schemeClr val="accent4">
                <a:hueOff val="3599966"/>
                <a:satOff val="-15928"/>
                <a:lumOff val="-2674"/>
                <a:alphaOff val="0"/>
                <a:satMod val="110000"/>
                <a:lumMod val="100000"/>
                <a:shade val="100000"/>
              </a:schemeClr>
            </a:gs>
            <a:gs pos="100000">
              <a:schemeClr val="accent4">
                <a:hueOff val="3599966"/>
                <a:satOff val="-15928"/>
                <a:lumOff val="-2674"/>
                <a:alphaOff val="0"/>
                <a:lumMod val="99000"/>
                <a:satMod val="120000"/>
                <a:shade val="78000"/>
              </a:schemeClr>
            </a:gs>
          </a:gsLst>
          <a:lin ang="5400000" scaled="0"/>
        </a:gradFill>
        <a:ln w="12700" cap="flat" cmpd="sng" algn="ctr">
          <a:solidFill>
            <a:schemeClr val="accent4">
              <a:hueOff val="3599966"/>
              <a:satOff val="-15928"/>
              <a:lumOff val="-267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D2DB505-A942-48E7-982A-64ABA3ACEFC1}">
      <dsp:nvSpPr>
        <dsp:cNvPr id="0" name=""/>
        <dsp:cNvSpPr/>
      </dsp:nvSpPr>
      <dsp:spPr>
        <a:xfrm>
          <a:off x="0" y="267765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IHPI : Indice harmonisé des Produits industriels</a:t>
          </a:r>
          <a:endParaRPr lang="en-US" sz="1300" kern="1200"/>
        </a:p>
      </dsp:txBody>
      <dsp:txXfrm>
        <a:off x="0" y="2677656"/>
        <a:ext cx="9498564" cy="445840"/>
      </dsp:txXfrm>
    </dsp:sp>
    <dsp:sp modelId="{6E79D134-8D46-4665-A84E-5D4057304643}">
      <dsp:nvSpPr>
        <dsp:cNvPr id="0" name=""/>
        <dsp:cNvSpPr/>
      </dsp:nvSpPr>
      <dsp:spPr>
        <a:xfrm>
          <a:off x="0" y="3123496"/>
          <a:ext cx="9498564" cy="0"/>
        </a:xfrm>
        <a:prstGeom prst="line">
          <a:avLst/>
        </a:prstGeom>
        <a:gradFill rotWithShape="0">
          <a:gsLst>
            <a:gs pos="0">
              <a:schemeClr val="accent4">
                <a:hueOff val="4199960"/>
                <a:satOff val="-18583"/>
                <a:lumOff val="-3120"/>
                <a:alphaOff val="0"/>
                <a:satMod val="103000"/>
                <a:lumMod val="102000"/>
                <a:tint val="94000"/>
              </a:schemeClr>
            </a:gs>
            <a:gs pos="50000">
              <a:schemeClr val="accent4">
                <a:hueOff val="4199960"/>
                <a:satOff val="-18583"/>
                <a:lumOff val="-3120"/>
                <a:alphaOff val="0"/>
                <a:satMod val="110000"/>
                <a:lumMod val="100000"/>
                <a:shade val="100000"/>
              </a:schemeClr>
            </a:gs>
            <a:gs pos="100000">
              <a:schemeClr val="accent4">
                <a:hueOff val="4199960"/>
                <a:satOff val="-18583"/>
                <a:lumOff val="-3120"/>
                <a:alphaOff val="0"/>
                <a:lumMod val="99000"/>
                <a:satMod val="120000"/>
                <a:shade val="78000"/>
              </a:schemeClr>
            </a:gs>
          </a:gsLst>
          <a:lin ang="5400000" scaled="0"/>
        </a:gradFill>
        <a:ln w="12700" cap="flat" cmpd="sng" algn="ctr">
          <a:solidFill>
            <a:schemeClr val="accent4">
              <a:hueOff val="4199960"/>
              <a:satOff val="-18583"/>
              <a:lumOff val="-312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9202E84-5C08-42BE-9099-E36DFA7E4FC2}">
      <dsp:nvSpPr>
        <dsp:cNvPr id="0" name=""/>
        <dsp:cNvSpPr/>
      </dsp:nvSpPr>
      <dsp:spPr>
        <a:xfrm>
          <a:off x="0" y="312349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IPP(I) : Indice des Prix à la Production (industrielle)</a:t>
          </a:r>
          <a:endParaRPr lang="en-US" sz="1300" kern="1200"/>
        </a:p>
      </dsp:txBody>
      <dsp:txXfrm>
        <a:off x="0" y="3123496"/>
        <a:ext cx="9498564" cy="445840"/>
      </dsp:txXfrm>
    </dsp:sp>
    <dsp:sp modelId="{4890A359-4D3A-4000-9F68-80A5974AE1BE}">
      <dsp:nvSpPr>
        <dsp:cNvPr id="0" name=""/>
        <dsp:cNvSpPr/>
      </dsp:nvSpPr>
      <dsp:spPr>
        <a:xfrm>
          <a:off x="0" y="3569336"/>
          <a:ext cx="9498564" cy="0"/>
        </a:xfrm>
        <a:prstGeom prst="line">
          <a:avLst/>
        </a:prstGeom>
        <a:gradFill rotWithShape="0">
          <a:gsLst>
            <a:gs pos="0">
              <a:schemeClr val="accent4">
                <a:hueOff val="4799954"/>
                <a:satOff val="-21238"/>
                <a:lumOff val="-3566"/>
                <a:alphaOff val="0"/>
                <a:satMod val="103000"/>
                <a:lumMod val="102000"/>
                <a:tint val="94000"/>
              </a:schemeClr>
            </a:gs>
            <a:gs pos="50000">
              <a:schemeClr val="accent4">
                <a:hueOff val="4799954"/>
                <a:satOff val="-21238"/>
                <a:lumOff val="-3566"/>
                <a:alphaOff val="0"/>
                <a:satMod val="110000"/>
                <a:lumMod val="100000"/>
                <a:shade val="100000"/>
              </a:schemeClr>
            </a:gs>
            <a:gs pos="100000">
              <a:schemeClr val="accent4">
                <a:hueOff val="4799954"/>
                <a:satOff val="-21238"/>
                <a:lumOff val="-3566"/>
                <a:alphaOff val="0"/>
                <a:lumMod val="99000"/>
                <a:satMod val="120000"/>
                <a:shade val="78000"/>
              </a:schemeClr>
            </a:gs>
          </a:gsLst>
          <a:lin ang="5400000" scaled="0"/>
        </a:gradFill>
        <a:ln w="12700" cap="flat" cmpd="sng" algn="ctr">
          <a:solidFill>
            <a:schemeClr val="accent4">
              <a:hueOff val="4799954"/>
              <a:satOff val="-21238"/>
              <a:lumOff val="-356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46BD282-FED0-46DF-A313-09AB5B1C1C58}">
      <dsp:nvSpPr>
        <dsp:cNvPr id="0" name=""/>
        <dsp:cNvSpPr/>
      </dsp:nvSpPr>
      <dsp:spPr>
        <a:xfrm>
          <a:off x="0" y="356933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ISE(P2) : Ingénieur statisticien économiste (en 2</a:t>
          </a:r>
          <a:r>
            <a:rPr lang="fr-FR" sz="1300" kern="1200" baseline="30000"/>
            <a:t>ème</a:t>
          </a:r>
          <a:r>
            <a:rPr lang="fr-FR" sz="1300" kern="1200"/>
            <a:t> année de classes préparatoires, cycle long)</a:t>
          </a:r>
          <a:endParaRPr lang="en-US" sz="1300" kern="1200"/>
        </a:p>
      </dsp:txBody>
      <dsp:txXfrm>
        <a:off x="0" y="3569336"/>
        <a:ext cx="9498564" cy="445840"/>
      </dsp:txXfrm>
    </dsp:sp>
    <dsp:sp modelId="{5726139B-94A1-447A-A009-52A8E6C54B5C}">
      <dsp:nvSpPr>
        <dsp:cNvPr id="0" name=""/>
        <dsp:cNvSpPr/>
      </dsp:nvSpPr>
      <dsp:spPr>
        <a:xfrm>
          <a:off x="0" y="4015176"/>
          <a:ext cx="9498564" cy="0"/>
        </a:xfrm>
        <a:prstGeom prst="line">
          <a:avLst/>
        </a:prstGeom>
        <a:gradFill rotWithShape="0">
          <a:gsLst>
            <a:gs pos="0">
              <a:schemeClr val="accent4">
                <a:hueOff val="5399948"/>
                <a:satOff val="-23893"/>
                <a:lumOff val="-4012"/>
                <a:alphaOff val="0"/>
                <a:satMod val="103000"/>
                <a:lumMod val="102000"/>
                <a:tint val="94000"/>
              </a:schemeClr>
            </a:gs>
            <a:gs pos="50000">
              <a:schemeClr val="accent4">
                <a:hueOff val="5399948"/>
                <a:satOff val="-23893"/>
                <a:lumOff val="-4012"/>
                <a:alphaOff val="0"/>
                <a:satMod val="110000"/>
                <a:lumMod val="100000"/>
                <a:shade val="100000"/>
              </a:schemeClr>
            </a:gs>
            <a:gs pos="100000">
              <a:schemeClr val="accent4">
                <a:hueOff val="5399948"/>
                <a:satOff val="-23893"/>
                <a:lumOff val="-4012"/>
                <a:alphaOff val="0"/>
                <a:lumMod val="99000"/>
                <a:satMod val="120000"/>
                <a:shade val="78000"/>
              </a:schemeClr>
            </a:gs>
          </a:gsLst>
          <a:lin ang="5400000" scaled="0"/>
        </a:gradFill>
        <a:ln w="12700" cap="flat" cmpd="sng" algn="ctr">
          <a:solidFill>
            <a:schemeClr val="accent4">
              <a:hueOff val="5399948"/>
              <a:satOff val="-23893"/>
              <a:lumOff val="-401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477C517-88C4-4453-981F-99AB63A90507}">
      <dsp:nvSpPr>
        <dsp:cNvPr id="0" name=""/>
        <dsp:cNvSpPr/>
      </dsp:nvSpPr>
      <dsp:spPr>
        <a:xfrm>
          <a:off x="0" y="401517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NAEMA : Nomenclature d’Activités des Etats Membres d’AFRISTAT</a:t>
          </a:r>
          <a:endParaRPr lang="en-US" sz="1300" kern="1200"/>
        </a:p>
      </dsp:txBody>
      <dsp:txXfrm>
        <a:off x="0" y="4015176"/>
        <a:ext cx="9498564" cy="445840"/>
      </dsp:txXfrm>
    </dsp:sp>
    <dsp:sp modelId="{B1AF7407-B715-4354-8E57-35CBF63AA442}">
      <dsp:nvSpPr>
        <dsp:cNvPr id="0" name=""/>
        <dsp:cNvSpPr/>
      </dsp:nvSpPr>
      <dsp:spPr>
        <a:xfrm>
          <a:off x="0" y="4461016"/>
          <a:ext cx="9498564" cy="0"/>
        </a:xfrm>
        <a:prstGeom prst="line">
          <a:avLst/>
        </a:prstGeom>
        <a:gradFill rotWithShape="0">
          <a:gsLst>
            <a:gs pos="0">
              <a:schemeClr val="accent4">
                <a:hueOff val="5999943"/>
                <a:satOff val="-26547"/>
                <a:lumOff val="-4457"/>
                <a:alphaOff val="0"/>
                <a:satMod val="103000"/>
                <a:lumMod val="102000"/>
                <a:tint val="94000"/>
              </a:schemeClr>
            </a:gs>
            <a:gs pos="50000">
              <a:schemeClr val="accent4">
                <a:hueOff val="5999943"/>
                <a:satOff val="-26547"/>
                <a:lumOff val="-4457"/>
                <a:alphaOff val="0"/>
                <a:satMod val="110000"/>
                <a:lumMod val="100000"/>
                <a:shade val="100000"/>
              </a:schemeClr>
            </a:gs>
            <a:gs pos="100000">
              <a:schemeClr val="accent4">
                <a:hueOff val="5999943"/>
                <a:satOff val="-26547"/>
                <a:lumOff val="-4457"/>
                <a:alphaOff val="0"/>
                <a:lumMod val="99000"/>
                <a:satMod val="120000"/>
                <a:shade val="78000"/>
              </a:schemeClr>
            </a:gs>
          </a:gsLst>
          <a:lin ang="5400000" scaled="0"/>
        </a:gradFill>
        <a:ln w="12700" cap="flat" cmpd="sng" algn="ctr">
          <a:solidFill>
            <a:schemeClr val="accent4">
              <a:hueOff val="5999943"/>
              <a:satOff val="-26547"/>
              <a:lumOff val="-445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B5D3991-A473-4F22-AA63-A266C697ADEF}">
      <dsp:nvSpPr>
        <dsp:cNvPr id="0" name=""/>
        <dsp:cNvSpPr/>
      </dsp:nvSpPr>
      <dsp:spPr>
        <a:xfrm>
          <a:off x="0" y="446101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OCDE : Organisation de coopération et de développement économiques</a:t>
          </a:r>
          <a:endParaRPr lang="en-US" sz="1300" kern="1200"/>
        </a:p>
      </dsp:txBody>
      <dsp:txXfrm>
        <a:off x="0" y="4461016"/>
        <a:ext cx="9498564" cy="445840"/>
      </dsp:txXfrm>
    </dsp:sp>
    <dsp:sp modelId="{A08F3263-50F4-4BAC-88F3-AF3236C5DC8F}">
      <dsp:nvSpPr>
        <dsp:cNvPr id="0" name=""/>
        <dsp:cNvSpPr/>
      </dsp:nvSpPr>
      <dsp:spPr>
        <a:xfrm>
          <a:off x="0" y="4906856"/>
          <a:ext cx="9498564" cy="0"/>
        </a:xfrm>
        <a:prstGeom prst="line">
          <a:avLst/>
        </a:prstGeom>
        <a:gradFill rotWithShape="0">
          <a:gsLst>
            <a:gs pos="0">
              <a:schemeClr val="accent4">
                <a:hueOff val="6599937"/>
                <a:satOff val="-29202"/>
                <a:lumOff val="-4903"/>
                <a:alphaOff val="0"/>
                <a:satMod val="103000"/>
                <a:lumMod val="102000"/>
                <a:tint val="94000"/>
              </a:schemeClr>
            </a:gs>
            <a:gs pos="50000">
              <a:schemeClr val="accent4">
                <a:hueOff val="6599937"/>
                <a:satOff val="-29202"/>
                <a:lumOff val="-4903"/>
                <a:alphaOff val="0"/>
                <a:satMod val="110000"/>
                <a:lumMod val="100000"/>
                <a:shade val="100000"/>
              </a:schemeClr>
            </a:gs>
            <a:gs pos="100000">
              <a:schemeClr val="accent4">
                <a:hueOff val="6599937"/>
                <a:satOff val="-29202"/>
                <a:lumOff val="-4903"/>
                <a:alphaOff val="0"/>
                <a:lumMod val="99000"/>
                <a:satMod val="120000"/>
                <a:shade val="78000"/>
              </a:schemeClr>
            </a:gs>
          </a:gsLst>
          <a:lin ang="5400000" scaled="0"/>
        </a:gradFill>
        <a:ln w="12700" cap="flat" cmpd="sng" algn="ctr">
          <a:solidFill>
            <a:schemeClr val="accent4">
              <a:hueOff val="6599937"/>
              <a:satOff val="-29202"/>
              <a:lumOff val="-49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782DE82-3652-4C18-800A-593EFDAE7F34}">
      <dsp:nvSpPr>
        <dsp:cNvPr id="0" name=""/>
        <dsp:cNvSpPr/>
      </dsp:nvSpPr>
      <dsp:spPr>
        <a:xfrm>
          <a:off x="0" y="4906856"/>
          <a:ext cx="9498564" cy="4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fr-FR" sz="1300" kern="1200"/>
            <a:t>PPI : Producer Index Price</a:t>
          </a:r>
          <a:endParaRPr lang="en-US" sz="1300" kern="1200"/>
        </a:p>
      </dsp:txBody>
      <dsp:txXfrm>
        <a:off x="0" y="4906856"/>
        <a:ext cx="9498564" cy="4458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05B1C-C584-47DB-9F1E-495A940B37F7}"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07F48-F4D7-4905-9F68-C521F1B0E19F}" type="slidenum">
              <a:rPr lang="en-US" smtClean="0"/>
              <a:t>‹#›</a:t>
            </a:fld>
            <a:endParaRPr lang="en-US"/>
          </a:p>
        </p:txBody>
      </p:sp>
    </p:spTree>
    <p:extLst>
      <p:ext uri="{BB962C8B-B14F-4D97-AF65-F5344CB8AC3E}">
        <p14:creationId xmlns:p14="http://schemas.microsoft.com/office/powerpoint/2010/main" val="132271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07F48-F4D7-4905-9F68-C521F1B0E19F}" type="slidenum">
              <a:rPr lang="en-US" smtClean="0"/>
              <a:t>1</a:t>
            </a:fld>
            <a:endParaRPr lang="en-US"/>
          </a:p>
        </p:txBody>
      </p:sp>
    </p:spTree>
    <p:extLst>
      <p:ext uri="{BB962C8B-B14F-4D97-AF65-F5344CB8AC3E}">
        <p14:creationId xmlns:p14="http://schemas.microsoft.com/office/powerpoint/2010/main" val="44657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07F48-F4D7-4905-9F68-C521F1B0E19F}" type="slidenum">
              <a:rPr lang="en-US" smtClean="0"/>
              <a:t>4</a:t>
            </a:fld>
            <a:endParaRPr lang="en-US"/>
          </a:p>
        </p:txBody>
      </p:sp>
    </p:spTree>
    <p:extLst>
      <p:ext uri="{BB962C8B-B14F-4D97-AF65-F5344CB8AC3E}">
        <p14:creationId xmlns:p14="http://schemas.microsoft.com/office/powerpoint/2010/main" val="214659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207F48-F4D7-4905-9F68-C521F1B0E19F}" type="slidenum">
              <a:rPr lang="en-US" smtClean="0"/>
              <a:t>6</a:t>
            </a:fld>
            <a:endParaRPr lang="en-US"/>
          </a:p>
        </p:txBody>
      </p:sp>
    </p:spTree>
    <p:extLst>
      <p:ext uri="{BB962C8B-B14F-4D97-AF65-F5344CB8AC3E}">
        <p14:creationId xmlns:p14="http://schemas.microsoft.com/office/powerpoint/2010/main" val="2102583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713D-2B73-D73C-79C1-01998D0E77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255A06-ACC7-9B0E-BACF-3F34256876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08D315-E4D8-A739-946A-1AE794D96B53}"/>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E0B7FF87-733B-40E9-40E3-09EB2C6E9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C4D5C-C6CB-391A-BE27-C9E34D0AD72A}"/>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193127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1D7D-DFB1-4635-74DA-0ADA6FBCB0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32BA6-8F98-9855-AFB5-BC11F1752B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AF029-058D-23DC-62B7-7D88F80C8B0D}"/>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1742355E-883D-EFB4-56AB-C19F07702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B39FA-B1AF-033D-F510-4B81EE7C0FB7}"/>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19285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14F6D-B7D0-0B3F-25B8-37737AAF96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3D908B-4551-6582-D848-777B4F6B66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C1CF5-F85F-3F1E-28B3-21205E8942AA}"/>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27F64D4F-EE20-578D-C489-FD2DE8F17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0A4C5-1189-45AF-48AC-30B423E0CE91}"/>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74662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995CD-A148-1143-E2B2-C26925C01D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5C6AC-20A8-3B76-2B71-26691840D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69E583-33DF-1E21-CEC8-0399718A1A02}"/>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5470F8AA-A205-55C1-D651-519ABD4DC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BA606-A4B0-9722-EE89-0ECEE0CC3DFF}"/>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3530165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0281-2014-7C97-D156-14CB7C96AB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FF26E7-7003-0ACE-12D9-2E1E2741C1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E4120-C402-3387-9E28-F96FE1A3F5AB}"/>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B218EEAC-EF05-75F1-4985-95F3B69A0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052ED-C69F-63A4-A52C-035573009996}"/>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180994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612C-1B1A-22C0-345B-D372D101E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C278A-7E5F-4163-ACB4-3FD2A45B8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D8D2D2-C03E-19F5-4FA7-BD614E4D7D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D1A94-1EB1-FD8C-D535-634D46CF9DCA}"/>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6" name="Footer Placeholder 5">
            <a:extLst>
              <a:ext uri="{FF2B5EF4-FFF2-40B4-BE49-F238E27FC236}">
                <a16:creationId xmlns:a16="http://schemas.microsoft.com/office/drawing/2014/main" id="{99A6992A-945B-13D0-634C-94643C53D6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95990-2005-6EF0-845F-33422B9D14F7}"/>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263075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8E5E-125C-7304-6494-B6C5AFDE0A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AA973-444C-4F2C-495A-87C1C9FF0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997384-0E53-1E3E-5663-583416A7C3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FA6661-972F-D6F2-FE2C-F2B3AA5B02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3D1429-FACE-5D91-A238-69E7B2C626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E4B57-AF62-3C9C-48D9-06DE77D162C2}"/>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8" name="Footer Placeholder 7">
            <a:extLst>
              <a:ext uri="{FF2B5EF4-FFF2-40B4-BE49-F238E27FC236}">
                <a16:creationId xmlns:a16="http://schemas.microsoft.com/office/drawing/2014/main" id="{453AE6A1-8426-96E6-F985-857D221EAB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72AF11-730C-1330-D413-1C567F874B2B}"/>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314173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32FB-D1AC-2DA2-860A-A1EAEFAB9F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3188C4-BD97-EF7E-1DEE-692A8A7271E6}"/>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4" name="Footer Placeholder 3">
            <a:extLst>
              <a:ext uri="{FF2B5EF4-FFF2-40B4-BE49-F238E27FC236}">
                <a16:creationId xmlns:a16="http://schemas.microsoft.com/office/drawing/2014/main" id="{1A9BA15D-6E2F-4C5A-5CB7-481CC9B499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7B7016-4BF5-6B20-A038-78844115E47B}"/>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217162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7BA14-0C94-CD9E-06E3-7CD1FEDFB0A1}"/>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3" name="Footer Placeholder 2">
            <a:extLst>
              <a:ext uri="{FF2B5EF4-FFF2-40B4-BE49-F238E27FC236}">
                <a16:creationId xmlns:a16="http://schemas.microsoft.com/office/drawing/2014/main" id="{789F84E7-55B5-930A-41FA-47B23A535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92EEDB-F39B-0AFF-0C98-4DA7F867C064}"/>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4129141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6FBE-5305-893C-2F0F-B622C95CBF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8EFD06-8C31-8CD6-B2FA-EEA1277283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38AE3-26A9-687C-54D7-10D82C355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AC893-20E3-30BC-FC29-37868FD90E6D}"/>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6" name="Footer Placeholder 5">
            <a:extLst>
              <a:ext uri="{FF2B5EF4-FFF2-40B4-BE49-F238E27FC236}">
                <a16:creationId xmlns:a16="http://schemas.microsoft.com/office/drawing/2014/main" id="{23398EBF-12EF-FA77-CB14-31E99D2F23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9BC95-A760-594A-F420-5707369CE107}"/>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1135227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0509F-2F49-9C04-385D-804B54AB16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BF64E1-CBBC-DCFF-62F6-9F4FD9D14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319732-54CD-B667-B395-009295794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FCB72-D20E-E5B2-3882-381A54606372}"/>
              </a:ext>
            </a:extLst>
          </p:cNvPr>
          <p:cNvSpPr>
            <a:spLocks noGrp="1"/>
          </p:cNvSpPr>
          <p:nvPr>
            <p:ph type="dt" sz="half" idx="10"/>
          </p:nvPr>
        </p:nvSpPr>
        <p:spPr/>
        <p:txBody>
          <a:bodyPr/>
          <a:lstStyle/>
          <a:p>
            <a:fld id="{F3CE7961-175C-47A8-A5AD-4B17DEE4614C}" type="datetimeFigureOut">
              <a:rPr lang="en-US" smtClean="0"/>
              <a:t>5/26/2024</a:t>
            </a:fld>
            <a:endParaRPr lang="en-US"/>
          </a:p>
        </p:txBody>
      </p:sp>
      <p:sp>
        <p:nvSpPr>
          <p:cNvPr id="6" name="Footer Placeholder 5">
            <a:extLst>
              <a:ext uri="{FF2B5EF4-FFF2-40B4-BE49-F238E27FC236}">
                <a16:creationId xmlns:a16="http://schemas.microsoft.com/office/drawing/2014/main" id="{1DB1129D-26E2-9E31-A687-F88C4D92E4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0840C9-2A65-B447-AF54-7E8A13E8DBDF}"/>
              </a:ext>
            </a:extLst>
          </p:cNvPr>
          <p:cNvSpPr>
            <a:spLocks noGrp="1"/>
          </p:cNvSpPr>
          <p:nvPr>
            <p:ph type="sldNum" sz="quarter" idx="12"/>
          </p:nvPr>
        </p:nvSpPr>
        <p:spPr/>
        <p:txBody>
          <a:bodyPr/>
          <a:lstStyle/>
          <a:p>
            <a:fld id="{B1DE6B35-DFD8-401F-BEF4-0D117F520332}" type="slidenum">
              <a:rPr lang="en-US" smtClean="0"/>
              <a:t>‹#›</a:t>
            </a:fld>
            <a:endParaRPr lang="en-US"/>
          </a:p>
        </p:txBody>
      </p:sp>
    </p:spTree>
    <p:extLst>
      <p:ext uri="{BB962C8B-B14F-4D97-AF65-F5344CB8AC3E}">
        <p14:creationId xmlns:p14="http://schemas.microsoft.com/office/powerpoint/2010/main" val="2570699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449856-4701-B127-A3BC-3D60DAC0DF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D558EA-8E3E-C027-2039-A91273D9C9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F37D7-E498-E856-5AEB-4FE0D1FE63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CE7961-175C-47A8-A5AD-4B17DEE4614C}" type="datetimeFigureOut">
              <a:rPr lang="en-US" smtClean="0"/>
              <a:t>5/26/2024</a:t>
            </a:fld>
            <a:endParaRPr lang="en-US"/>
          </a:p>
        </p:txBody>
      </p:sp>
      <p:sp>
        <p:nvSpPr>
          <p:cNvPr id="5" name="Footer Placeholder 4">
            <a:extLst>
              <a:ext uri="{FF2B5EF4-FFF2-40B4-BE49-F238E27FC236}">
                <a16:creationId xmlns:a16="http://schemas.microsoft.com/office/drawing/2014/main" id="{6B1DF0EF-D2B6-4DA4-D43D-C54F7EA04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A03795-5D12-C05D-817E-AD6D842E3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DE6B35-DFD8-401F-BEF4-0D117F520332}" type="slidenum">
              <a:rPr lang="en-US" smtClean="0"/>
              <a:t>‹#›</a:t>
            </a:fld>
            <a:endParaRPr lang="en-US"/>
          </a:p>
        </p:txBody>
      </p:sp>
    </p:spTree>
    <p:extLst>
      <p:ext uri="{BB962C8B-B14F-4D97-AF65-F5344CB8AC3E}">
        <p14:creationId xmlns:p14="http://schemas.microsoft.com/office/powerpoint/2010/main" val="3820132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B0C256-903B-B18F-A1E5-BF7BB7B5DB83}"/>
              </a:ext>
            </a:extLst>
          </p:cNvPr>
          <p:cNvSpPr txBox="1"/>
          <p:nvPr/>
        </p:nvSpPr>
        <p:spPr>
          <a:xfrm>
            <a:off x="841248" y="2968916"/>
            <a:ext cx="8884299" cy="1301536"/>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fr-FR" sz="5400" kern="1200" dirty="0">
                <a:solidFill>
                  <a:schemeClr val="tx1"/>
                </a:solidFill>
                <a:latin typeface="+mj-lt"/>
                <a:ea typeface="+mj-ea"/>
                <a:cs typeface="+mj-cs"/>
              </a:rPr>
              <a:t>Indice des prix à la production </a:t>
            </a:r>
            <a:r>
              <a:rPr lang="fr-FR" sz="5400" dirty="0">
                <a:latin typeface="+mj-lt"/>
                <a:ea typeface="+mj-ea"/>
                <a:cs typeface="+mj-cs"/>
              </a:rPr>
              <a:t>industrielle (IPPI)</a:t>
            </a:r>
            <a:endParaRPr lang="en-US" sz="54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4D8E34C-14D8-A4A9-ABF8-59922E047635}"/>
              </a:ext>
            </a:extLst>
          </p:cNvPr>
          <p:cNvSpPr/>
          <p:nvPr/>
        </p:nvSpPr>
        <p:spPr>
          <a:xfrm>
            <a:off x="7400924" y="4294796"/>
            <a:ext cx="3943730" cy="4571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white logo with a arrow&#10;&#10;Description automatically generated">
            <a:extLst>
              <a:ext uri="{FF2B5EF4-FFF2-40B4-BE49-F238E27FC236}">
                <a16:creationId xmlns:a16="http://schemas.microsoft.com/office/drawing/2014/main" id="{97E41412-466F-7528-F998-675E417E9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647" y="522152"/>
            <a:ext cx="1495425" cy="1381146"/>
          </a:xfrm>
          <a:prstGeom prst="rect">
            <a:avLst/>
          </a:prstGeom>
        </p:spPr>
      </p:pic>
      <p:pic>
        <p:nvPicPr>
          <p:cNvPr id="43" name="Picture 42" descr="A blue and white graphic with a line&#10;&#10;Description automatically generated">
            <a:extLst>
              <a:ext uri="{FF2B5EF4-FFF2-40B4-BE49-F238E27FC236}">
                <a16:creationId xmlns:a16="http://schemas.microsoft.com/office/drawing/2014/main" id="{45A5DAF7-123F-1E47-6718-4879E43DB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449" y="537216"/>
            <a:ext cx="1655141" cy="1351018"/>
          </a:xfrm>
          <a:prstGeom prst="rect">
            <a:avLst/>
          </a:prstGeom>
          <a:ln w="19050">
            <a:solidFill>
              <a:schemeClr val="tx2">
                <a:lumMod val="75000"/>
                <a:lumOff val="25000"/>
              </a:schemeClr>
            </a:solidFill>
          </a:ln>
        </p:spPr>
      </p:pic>
      <p:sp>
        <p:nvSpPr>
          <p:cNvPr id="47" name="TextBox 46">
            <a:extLst>
              <a:ext uri="{FF2B5EF4-FFF2-40B4-BE49-F238E27FC236}">
                <a16:creationId xmlns:a16="http://schemas.microsoft.com/office/drawing/2014/main" id="{ADA8CCE4-7A7A-7A07-E418-544ADABFA858}"/>
              </a:ext>
            </a:extLst>
          </p:cNvPr>
          <p:cNvSpPr txBox="1"/>
          <p:nvPr/>
        </p:nvSpPr>
        <p:spPr>
          <a:xfrm>
            <a:off x="360617" y="5167562"/>
            <a:ext cx="2774470" cy="1200329"/>
          </a:xfrm>
          <a:prstGeom prst="rect">
            <a:avLst/>
          </a:prstGeom>
          <a:noFill/>
        </p:spPr>
        <p:txBody>
          <a:bodyPr wrap="square" rtlCol="0">
            <a:spAutoFit/>
          </a:bodyPr>
          <a:lstStyle/>
          <a:p>
            <a:pPr algn="ctr"/>
            <a:r>
              <a:rPr lang="fr-FR" b="1" dirty="0"/>
              <a:t>Présenté par :</a:t>
            </a:r>
          </a:p>
          <a:p>
            <a:pPr algn="ctr"/>
            <a:r>
              <a:rPr lang="fr-FR" sz="1800" kern="100" dirty="0">
                <a:effectLst/>
                <a:ea typeface="Aptos" panose="020B0004020202020204" pitchFamily="34" charset="0"/>
                <a:cs typeface="Arial" panose="020B0604020202020204" pitchFamily="34" charset="0"/>
              </a:rPr>
              <a:t>Mme </a:t>
            </a:r>
            <a:r>
              <a:rPr lang="fr-FR" kern="100" dirty="0">
                <a:ea typeface="Aptos" panose="020B0004020202020204" pitchFamily="34" charset="0"/>
                <a:cs typeface="Arial" panose="020B0604020202020204" pitchFamily="34" charset="0"/>
              </a:rPr>
              <a:t>Awa DIAW</a:t>
            </a:r>
            <a:endParaRPr lang="fr-FR" b="1" dirty="0"/>
          </a:p>
          <a:p>
            <a:pPr algn="ctr"/>
            <a:r>
              <a:rPr lang="fr-FR" sz="1800" kern="100" dirty="0">
                <a:effectLst/>
                <a:ea typeface="Aptos" panose="020B0004020202020204" pitchFamily="34" charset="0"/>
                <a:cs typeface="Arial" panose="020B0604020202020204" pitchFamily="34" charset="0"/>
              </a:rPr>
              <a:t>M. Papa Amadou NIANG</a:t>
            </a:r>
          </a:p>
          <a:p>
            <a:pPr algn="ctr"/>
            <a:r>
              <a:rPr lang="fr-FR" i="1" kern="100" dirty="0">
                <a:ea typeface="Aptos" panose="020B0004020202020204" pitchFamily="34" charset="0"/>
                <a:cs typeface="Arial" panose="020B0604020202020204" pitchFamily="34" charset="0"/>
              </a:rPr>
              <a:t>Elèves en ISEP2</a:t>
            </a:r>
            <a:endParaRPr lang="en-US" i="1" kern="100" dirty="0">
              <a:ea typeface="Aptos" panose="020B00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C5386E7E-EAF9-9434-D422-46FEB3EDFAA2}"/>
              </a:ext>
            </a:extLst>
          </p:cNvPr>
          <p:cNvSpPr txBox="1"/>
          <p:nvPr/>
        </p:nvSpPr>
        <p:spPr>
          <a:xfrm>
            <a:off x="4122611" y="6322765"/>
            <a:ext cx="3946779" cy="400110"/>
          </a:xfrm>
          <a:prstGeom prst="rect">
            <a:avLst/>
          </a:prstGeom>
          <a:noFill/>
        </p:spPr>
        <p:txBody>
          <a:bodyPr wrap="square" rtlCol="0">
            <a:spAutoFit/>
          </a:bodyPr>
          <a:lstStyle/>
          <a:p>
            <a:r>
              <a:rPr lang="fr-FR" sz="2000" b="1" dirty="0"/>
              <a:t>Année académique :  </a:t>
            </a:r>
            <a:r>
              <a:rPr lang="fr-FR" sz="2000" dirty="0"/>
              <a:t>2023/2024</a:t>
            </a:r>
            <a:endParaRPr lang="en-US" sz="2000" dirty="0"/>
          </a:p>
        </p:txBody>
      </p:sp>
      <p:sp>
        <p:nvSpPr>
          <p:cNvPr id="49" name="Text Box 2">
            <a:extLst>
              <a:ext uri="{FF2B5EF4-FFF2-40B4-BE49-F238E27FC236}">
                <a16:creationId xmlns:a16="http://schemas.microsoft.com/office/drawing/2014/main" id="{9B56F673-F8D3-185C-EE21-4DF706A08EC0}"/>
              </a:ext>
            </a:extLst>
          </p:cNvPr>
          <p:cNvSpPr txBox="1">
            <a:spLocks noChangeArrowheads="1"/>
          </p:cNvSpPr>
          <p:nvPr/>
        </p:nvSpPr>
        <p:spPr bwMode="auto">
          <a:xfrm>
            <a:off x="7027370" y="4854528"/>
            <a:ext cx="5829172" cy="541020"/>
          </a:xfrm>
          <a:prstGeom prst="rect">
            <a:avLst/>
          </a:prstGeom>
          <a:noFill/>
          <a:ln w="9525">
            <a:noFill/>
            <a:miter lim="800000"/>
            <a:headEnd/>
            <a:tailEnd/>
          </a:ln>
        </p:spPr>
        <p:txBody>
          <a:bodyPr rot="0" vert="horz" wrap="square" lIns="91440" tIns="45720" rIns="91440" bIns="45720" anchor="t" anchorCtr="0">
            <a:noAutofit/>
          </a:bodyPr>
          <a:lstStyle/>
          <a:p>
            <a:pPr algn="ctr">
              <a:spcAft>
                <a:spcPts val="800"/>
              </a:spcAft>
            </a:pPr>
            <a:r>
              <a:rPr lang="fr-FR" b="1" kern="100" dirty="0">
                <a:effectLst/>
                <a:ea typeface="Aptos" panose="020B0004020202020204" pitchFamily="34" charset="0"/>
                <a:cs typeface="Arial" panose="020B0604020202020204" pitchFamily="34" charset="0"/>
              </a:rPr>
              <a:t>Sous la supervision de :</a:t>
            </a:r>
            <a:endParaRPr lang="en-US" kern="100" dirty="0">
              <a:effectLst/>
              <a:ea typeface="Aptos" panose="020B0004020202020204" pitchFamily="34" charset="0"/>
              <a:cs typeface="Arial" panose="020B0604020202020204" pitchFamily="34" charset="0"/>
            </a:endParaRPr>
          </a:p>
          <a:p>
            <a:pPr algn="ctr">
              <a:spcAft>
                <a:spcPts val="800"/>
              </a:spcAft>
            </a:pPr>
            <a:r>
              <a:rPr lang="fr-FR" kern="100" dirty="0">
                <a:ea typeface="Aptos" panose="020B0004020202020204" pitchFamily="34" charset="0"/>
                <a:cs typeface="Arial" panose="020B0604020202020204" pitchFamily="34" charset="0"/>
              </a:rPr>
              <a:t>M. Mambodj FALL,</a:t>
            </a:r>
          </a:p>
          <a:p>
            <a:pPr algn="ctr">
              <a:spcAft>
                <a:spcPts val="800"/>
              </a:spcAft>
            </a:pPr>
            <a:r>
              <a:rPr lang="fr-FR" kern="100" dirty="0">
                <a:ea typeface="Aptos" panose="020B0004020202020204" pitchFamily="34" charset="0"/>
                <a:cs typeface="Arial" panose="020B0604020202020204" pitchFamily="34" charset="0"/>
              </a:rPr>
              <a:t>ISE, </a:t>
            </a:r>
            <a:r>
              <a:rPr lang="fr-FR" kern="100" dirty="0">
                <a:effectLst/>
                <a:ea typeface="Aptos" panose="020B0004020202020204" pitchFamily="34" charset="0"/>
                <a:cs typeface="Arial" panose="020B0604020202020204" pitchFamily="34" charset="0"/>
              </a:rPr>
              <a:t>Chef de </a:t>
            </a:r>
            <a:r>
              <a:rPr lang="fr-FR" kern="100" dirty="0">
                <a:ea typeface="Aptos" panose="020B0004020202020204" pitchFamily="34" charset="0"/>
                <a:cs typeface="Arial" panose="020B0604020202020204" pitchFamily="34" charset="0"/>
              </a:rPr>
              <a:t>division du BSE à l’ANSD</a:t>
            </a:r>
            <a:endParaRPr lang="en-US" kern="100" dirty="0">
              <a:effectLst/>
              <a:ea typeface="Aptos" panose="020B0004020202020204" pitchFamily="34" charset="0"/>
              <a:cs typeface="Arial" panose="020B0604020202020204" pitchFamily="34" charset="0"/>
            </a:endParaRPr>
          </a:p>
          <a:p>
            <a:pPr>
              <a:spcAft>
                <a:spcPts val="800"/>
              </a:spcAft>
            </a:pPr>
            <a:r>
              <a:rPr lang="fr-FR" kern="100" dirty="0">
                <a:effectLst/>
                <a:ea typeface="Aptos" panose="020B0004020202020204" pitchFamily="34" charset="0"/>
                <a:cs typeface="Arial" panose="020B0604020202020204" pitchFamily="34" charset="0"/>
              </a:rPr>
              <a:t> </a:t>
            </a:r>
            <a:endParaRPr lang="en-US" kern="100" dirty="0">
              <a:effectLst/>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877EDA1-B778-75FA-EA6C-708DDEC0CE3B}"/>
              </a:ext>
            </a:extLst>
          </p:cNvPr>
          <p:cNvSpPr/>
          <p:nvPr/>
        </p:nvSpPr>
        <p:spPr>
          <a:xfrm>
            <a:off x="7400924" y="4294795"/>
            <a:ext cx="3943730" cy="4571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125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6E09570D-A03A-4FCC-5D27-D5B43377AAE9}"/>
              </a:ext>
            </a:extLst>
          </p:cNvPr>
          <p:cNvSpPr>
            <a:spLocks noChangeArrowheads="1"/>
          </p:cNvSpPr>
          <p:nvPr/>
        </p:nvSpPr>
        <p:spPr bwMode="auto">
          <a:xfrm>
            <a:off x="0" y="257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25">
            <a:extLst>
              <a:ext uri="{FF2B5EF4-FFF2-40B4-BE49-F238E27FC236}">
                <a16:creationId xmlns:a16="http://schemas.microsoft.com/office/drawing/2014/main" id="{9F0B1D3B-498B-26A6-648F-2D99E2A3071F}"/>
              </a:ext>
            </a:extLst>
          </p:cNvPr>
          <p:cNvGrpSpPr/>
          <p:nvPr/>
        </p:nvGrpSpPr>
        <p:grpSpPr>
          <a:xfrm>
            <a:off x="6597102" y="1275667"/>
            <a:ext cx="5284335" cy="4622079"/>
            <a:chOff x="7167564" y="1794957"/>
            <a:chExt cx="4310062" cy="3882717"/>
          </a:xfrm>
        </p:grpSpPr>
        <p:sp>
          <p:nvSpPr>
            <p:cNvPr id="17" name="Rectangle: Rounded Corners 16">
              <a:extLst>
                <a:ext uri="{FF2B5EF4-FFF2-40B4-BE49-F238E27FC236}">
                  <a16:creationId xmlns:a16="http://schemas.microsoft.com/office/drawing/2014/main" id="{57AEF112-679A-3E22-86C0-EDFFF5574D10}"/>
                </a:ext>
              </a:extLst>
            </p:cNvPr>
            <p:cNvSpPr/>
            <p:nvPr/>
          </p:nvSpPr>
          <p:spPr>
            <a:xfrm>
              <a:off x="7167564" y="1794957"/>
              <a:ext cx="4310062" cy="38827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43E1A7-3C11-7E09-BC1F-3B67ACECE915}"/>
                </a:ext>
              </a:extLst>
            </p:cNvPr>
            <p:cNvSpPr txBox="1"/>
            <p:nvPr/>
          </p:nvSpPr>
          <p:spPr>
            <a:xfrm>
              <a:off x="7256607" y="2652345"/>
              <a:ext cx="4131973" cy="2869835"/>
            </a:xfrm>
            <a:prstGeom prst="rect">
              <a:avLst/>
            </a:prstGeom>
            <a:noFill/>
          </p:spPr>
          <p:txBody>
            <a:bodyPr wrap="square" rtlCol="0">
              <a:spAutoFit/>
            </a:bodyPr>
            <a:lstStyle/>
            <a:p>
              <a:pPr algn="just"/>
              <a:r>
                <a:rPr lang="fr-FR" dirty="0">
                  <a:solidFill>
                    <a:schemeClr val="bg1"/>
                  </a:solidFill>
                </a:rPr>
                <a:t>En Afrique, parmi les Etats membres </a:t>
              </a:r>
              <a:r>
                <a:rPr lang="fr-FR" b="1" dirty="0">
                  <a:solidFill>
                    <a:schemeClr val="bg1"/>
                  </a:solidFill>
                </a:rPr>
                <a:t>d’AFRISTAT</a:t>
              </a:r>
              <a:r>
                <a:rPr lang="fr-FR" dirty="0">
                  <a:solidFill>
                    <a:schemeClr val="bg1"/>
                  </a:solidFill>
                </a:rPr>
                <a:t>, seul le Sénégal produit </a:t>
              </a:r>
              <a:r>
                <a:rPr lang="fr-FR" b="1" dirty="0">
                  <a:solidFill>
                    <a:schemeClr val="bg1"/>
                  </a:solidFill>
                </a:rPr>
                <a:t>l’IPPI</a:t>
              </a:r>
              <a:r>
                <a:rPr lang="fr-FR" dirty="0">
                  <a:solidFill>
                    <a:schemeClr val="bg1"/>
                  </a:solidFill>
                </a:rPr>
                <a:t>, un indice mensuel, base 100 en 2006.Certains Etats, à l’instar du Bénin, du Burkina Faso, du Cameroun, de la Côte d’Ivoire, du Mali, du Togo et de la Centrafrique ne produisent pas cet indice, mais ont manifesté l’intention et le besoin de le produire tandis que d’autres tels que le Burundi, les Comores, le Congo, le Gabon, la  Guinée, la Guinée Bissau, la Guinée Equatoriale, la Mauritanie, le Niger et le Tchad ne produisent pas l’IPPI et ne manifestent pas le besoin de le produire. </a:t>
              </a:r>
            </a:p>
          </p:txBody>
        </p:sp>
        <p:sp>
          <p:nvSpPr>
            <p:cNvPr id="19" name="TextBox 18">
              <a:extLst>
                <a:ext uri="{FF2B5EF4-FFF2-40B4-BE49-F238E27FC236}">
                  <a16:creationId xmlns:a16="http://schemas.microsoft.com/office/drawing/2014/main" id="{6DB25E0D-E319-94FE-AA0A-9324BA2CD846}"/>
                </a:ext>
              </a:extLst>
            </p:cNvPr>
            <p:cNvSpPr txBox="1"/>
            <p:nvPr/>
          </p:nvSpPr>
          <p:spPr>
            <a:xfrm>
              <a:off x="8644573" y="1794957"/>
              <a:ext cx="1356043" cy="1111738"/>
            </a:xfrm>
            <a:prstGeom prst="rect">
              <a:avLst/>
            </a:prstGeom>
            <a:noFill/>
          </p:spPr>
          <p:txBody>
            <a:bodyPr wrap="square" rtlCol="0">
              <a:spAutoFit/>
            </a:bodyPr>
            <a:lstStyle/>
            <a:p>
              <a:r>
                <a:rPr lang="fr-FR" sz="8000" b="1" dirty="0">
                  <a:solidFill>
                    <a:schemeClr val="bg1"/>
                  </a:solidFill>
                </a:rPr>
                <a:t>3/3</a:t>
              </a:r>
              <a:endParaRPr lang="en-US" sz="8000" b="1" dirty="0">
                <a:solidFill>
                  <a:schemeClr val="bg1"/>
                </a:solidFill>
              </a:endParaRPr>
            </a:p>
          </p:txBody>
        </p:sp>
      </p:grpSp>
      <p:grpSp>
        <p:nvGrpSpPr>
          <p:cNvPr id="50" name="Group 49">
            <a:extLst>
              <a:ext uri="{FF2B5EF4-FFF2-40B4-BE49-F238E27FC236}">
                <a16:creationId xmlns:a16="http://schemas.microsoft.com/office/drawing/2014/main" id="{B2B81457-0088-A736-05BF-B68B0B32FA76}"/>
              </a:ext>
            </a:extLst>
          </p:cNvPr>
          <p:cNvGrpSpPr/>
          <p:nvPr/>
        </p:nvGrpSpPr>
        <p:grpSpPr>
          <a:xfrm>
            <a:off x="0" y="71488"/>
            <a:ext cx="2375249" cy="914400"/>
            <a:chOff x="266653" y="120053"/>
            <a:chExt cx="2375249" cy="914400"/>
          </a:xfrm>
        </p:grpSpPr>
        <p:sp>
          <p:nvSpPr>
            <p:cNvPr id="47" name="TextBox 46">
              <a:extLst>
                <a:ext uri="{FF2B5EF4-FFF2-40B4-BE49-F238E27FC236}">
                  <a16:creationId xmlns:a16="http://schemas.microsoft.com/office/drawing/2014/main" id="{D4437226-32D2-71B4-4A77-8E4F8D8C6B3F}"/>
                </a:ext>
              </a:extLst>
            </p:cNvPr>
            <p:cNvSpPr txBox="1"/>
            <p:nvPr/>
          </p:nvSpPr>
          <p:spPr>
            <a:xfrm>
              <a:off x="1181053" y="345486"/>
              <a:ext cx="1460849" cy="461665"/>
            </a:xfrm>
            <a:prstGeom prst="rect">
              <a:avLst/>
            </a:prstGeom>
            <a:noFill/>
          </p:spPr>
          <p:txBody>
            <a:bodyPr wrap="none" rtlCol="0">
              <a:spAutoFit/>
            </a:bodyPr>
            <a:lstStyle/>
            <a:p>
              <a:r>
                <a:rPr lang="fr-FR" sz="2400" dirty="0">
                  <a:latin typeface="Aptos Narrow" panose="020B0004020202020204" pitchFamily="34" charset="0"/>
                </a:rPr>
                <a:t>Historique</a:t>
              </a:r>
              <a:endParaRPr lang="en-US" sz="2400" dirty="0">
                <a:latin typeface="Aptos Narrow" panose="020B0004020202020204" pitchFamily="34" charset="0"/>
              </a:endParaRPr>
            </a:p>
          </p:txBody>
        </p:sp>
        <p:pic>
          <p:nvPicPr>
            <p:cNvPr id="49" name="Graphic 48" descr="Rewind with solid fill">
              <a:extLst>
                <a:ext uri="{FF2B5EF4-FFF2-40B4-BE49-F238E27FC236}">
                  <a16:creationId xmlns:a16="http://schemas.microsoft.com/office/drawing/2014/main" id="{FDB91D83-F529-C632-2D71-AFC40585C0F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66653" y="120053"/>
              <a:ext cx="914400" cy="914400"/>
            </a:xfrm>
            <a:prstGeom prst="rect">
              <a:avLst/>
            </a:prstGeom>
          </p:spPr>
        </p:pic>
      </p:grpSp>
      <p:pic>
        <p:nvPicPr>
          <p:cNvPr id="3" name="Picture 2" descr="Simple blue graph">
            <a:extLst>
              <a:ext uri="{FF2B5EF4-FFF2-40B4-BE49-F238E27FC236}">
                <a16:creationId xmlns:a16="http://schemas.microsoft.com/office/drawing/2014/main" id="{F1ADD88C-62A2-8E71-4B01-80617207A2C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9011" y="1515012"/>
            <a:ext cx="5284334" cy="4143389"/>
          </a:xfrm>
          <a:prstGeom prst="rect">
            <a:avLst/>
          </a:prstGeom>
          <a:ln>
            <a:noFill/>
          </a:ln>
          <a:effectLst>
            <a:softEdge rad="112500"/>
          </a:effectLst>
        </p:spPr>
      </p:pic>
    </p:spTree>
    <p:extLst>
      <p:ext uri="{BB962C8B-B14F-4D97-AF65-F5344CB8AC3E}">
        <p14:creationId xmlns:p14="http://schemas.microsoft.com/office/powerpoint/2010/main" val="190191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1929504" y="2628816"/>
            <a:ext cx="8332991" cy="3046988"/>
          </a:xfrm>
          <a:prstGeom prst="rect">
            <a:avLst/>
          </a:prstGeom>
          <a:noFill/>
        </p:spPr>
        <p:txBody>
          <a:bodyPr wrap="square" rtlCol="0">
            <a:spAutoFit/>
          </a:bodyPr>
          <a:lstStyle/>
          <a:p>
            <a:pPr marL="1371600" indent="-1371600" algn="ctr" defTabSz="4261104">
              <a:spcAft>
                <a:spcPts val="600"/>
              </a:spcAft>
              <a:buFont typeface="+mj-lt"/>
              <a:buAutoNum type="romanUcPeriod" startAt="2"/>
            </a:pPr>
            <a:r>
              <a:rPr lang="fr-FR" sz="9600" dirty="0">
                <a:latin typeface="+mj-lt"/>
              </a:rPr>
              <a:t>Méthodologie de calcul</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122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1A4F76B-4B90-5FAF-9004-9E85BCF62CA0}"/>
              </a:ext>
            </a:extLst>
          </p:cNvPr>
          <p:cNvSpPr txBox="1"/>
          <p:nvPr/>
        </p:nvSpPr>
        <p:spPr>
          <a:xfrm>
            <a:off x="733425" y="833050"/>
            <a:ext cx="5124450" cy="2031325"/>
          </a:xfrm>
          <a:prstGeom prst="rect">
            <a:avLst/>
          </a:prstGeom>
          <a:noFill/>
        </p:spPr>
        <p:txBody>
          <a:bodyPr wrap="square" rtlCol="0">
            <a:spAutoFit/>
          </a:bodyPr>
          <a:lstStyle/>
          <a:p>
            <a:pPr algn="just"/>
            <a:r>
              <a:rPr lang="fr-FR" dirty="0"/>
              <a:t>L'Indice des Prix à la Production Industrielle (IPPI) est crucial pour mesurer les variations de prix dans le secteur industriel et influencer les politiques économiques. Cependant, il ne capture pas des aspects tels que la rentabilité ou la santé financière des entreprises, qui demandent des analyses distinctes.</a:t>
            </a:r>
            <a:endParaRPr lang="en-US" dirty="0"/>
          </a:p>
        </p:txBody>
      </p:sp>
      <p:sp>
        <p:nvSpPr>
          <p:cNvPr id="6" name="TextBox 5">
            <a:extLst>
              <a:ext uri="{FF2B5EF4-FFF2-40B4-BE49-F238E27FC236}">
                <a16:creationId xmlns:a16="http://schemas.microsoft.com/office/drawing/2014/main" id="{48547DE2-CF34-BBBE-2B17-842128C65A5D}"/>
              </a:ext>
            </a:extLst>
          </p:cNvPr>
          <p:cNvSpPr txBox="1"/>
          <p:nvPr/>
        </p:nvSpPr>
        <p:spPr>
          <a:xfrm>
            <a:off x="6896099" y="795088"/>
            <a:ext cx="5124449" cy="2308324"/>
          </a:xfrm>
          <a:prstGeom prst="rect">
            <a:avLst/>
          </a:prstGeom>
          <a:noFill/>
        </p:spPr>
        <p:txBody>
          <a:bodyPr wrap="square" rtlCol="0">
            <a:spAutoFit/>
          </a:bodyPr>
          <a:lstStyle/>
          <a:p>
            <a:pPr algn="just"/>
            <a:r>
              <a:rPr lang="fr-FR" dirty="0"/>
              <a:t>La sélection d'un échantillon représentatif basé sur des indicateurs clés comme la valeur ajoutée et le chiffre d'affaires est essentielle pour évaluer les performances industrielles. L'échantillon de 69 entreprises au Sénégal, utilisé par l'ANSD, illustre bien cette approche, offrant une perspective précise de l'économie industrielle du pays.</a:t>
            </a:r>
            <a:endParaRPr lang="en-US" dirty="0"/>
          </a:p>
        </p:txBody>
      </p:sp>
      <p:sp>
        <p:nvSpPr>
          <p:cNvPr id="7" name="TextBox 6">
            <a:extLst>
              <a:ext uri="{FF2B5EF4-FFF2-40B4-BE49-F238E27FC236}">
                <a16:creationId xmlns:a16="http://schemas.microsoft.com/office/drawing/2014/main" id="{8FE516DA-4B19-170B-FEBB-37DCED31D8B5}"/>
              </a:ext>
            </a:extLst>
          </p:cNvPr>
          <p:cNvSpPr txBox="1"/>
          <p:nvPr/>
        </p:nvSpPr>
        <p:spPr>
          <a:xfrm>
            <a:off x="733425" y="3667125"/>
            <a:ext cx="5124450" cy="2585323"/>
          </a:xfrm>
          <a:prstGeom prst="rect">
            <a:avLst/>
          </a:prstGeom>
          <a:noFill/>
        </p:spPr>
        <p:txBody>
          <a:bodyPr wrap="square" rtlCol="0">
            <a:spAutoFit/>
          </a:bodyPr>
          <a:lstStyle/>
          <a:p>
            <a:pPr algn="just"/>
            <a:r>
              <a:rPr lang="fr-FR" sz="1800" kern="100" dirty="0">
                <a:effectLst/>
                <a:ea typeface="Calibri" panose="020F0502020204030204" pitchFamily="34" charset="0"/>
                <a:cs typeface="Times New Roman" panose="02020603050405020304" pitchFamily="18" charset="0"/>
              </a:rPr>
              <a:t>La méthodologie de sélection de l'échantillon pour cet indice économique comprend deux étapes clés : la sélection initiale des grandes entreprises basée sur le chiffre d'affaires, suivie d'un échantillonnage des entreprises restantes selon le CA ou d'autres critères pour garantir une représentativité sectorielle conforme aux normes d'Eurostat.</a:t>
            </a:r>
            <a:endParaRPr lang="en-US" sz="1800" kern="100" dirty="0">
              <a:effectLst/>
              <a:ea typeface="Calibri" panose="020F0502020204030204" pitchFamily="34" charset="0"/>
              <a:cs typeface="Times New Roman" panose="02020603050405020304" pitchFamily="18" charset="0"/>
            </a:endParaRPr>
          </a:p>
          <a:p>
            <a:pPr algn="just"/>
            <a:endParaRPr lang="en-US" dirty="0"/>
          </a:p>
        </p:txBody>
      </p:sp>
      <p:sp>
        <p:nvSpPr>
          <p:cNvPr id="8" name="TextBox 7">
            <a:extLst>
              <a:ext uri="{FF2B5EF4-FFF2-40B4-BE49-F238E27FC236}">
                <a16:creationId xmlns:a16="http://schemas.microsoft.com/office/drawing/2014/main" id="{ED487322-BEE2-C3B1-34ED-9A33034BCCCF}"/>
              </a:ext>
            </a:extLst>
          </p:cNvPr>
          <p:cNvSpPr txBox="1"/>
          <p:nvPr/>
        </p:nvSpPr>
        <p:spPr>
          <a:xfrm>
            <a:off x="6896100" y="3806726"/>
            <a:ext cx="5124450" cy="1754326"/>
          </a:xfrm>
          <a:prstGeom prst="rect">
            <a:avLst/>
          </a:prstGeom>
          <a:noFill/>
        </p:spPr>
        <p:txBody>
          <a:bodyPr wrap="square" rtlCol="0">
            <a:spAutoFit/>
          </a:bodyPr>
          <a:lstStyle/>
          <a:p>
            <a:pPr algn="just"/>
            <a:r>
              <a:rPr lang="fr-FR" dirty="0"/>
              <a:t>Les Indices des Prix à la Production Industrielle (IPPI) sont élaborés par le calcul d'indices élémentaires et leur agrégation via la méthode de </a:t>
            </a:r>
            <a:r>
              <a:rPr lang="fr-FR" dirty="0" err="1"/>
              <a:t>Laspeyres</a:t>
            </a:r>
            <a:r>
              <a:rPr lang="fr-FR" dirty="0"/>
              <a:t>, aboutissant à un IPPI national pondéré par la contribution de chaque sous-branche à la valeur ajoutée industrielle.</a:t>
            </a:r>
            <a:endParaRPr lang="en-US" dirty="0"/>
          </a:p>
        </p:txBody>
      </p:sp>
      <p:sp>
        <p:nvSpPr>
          <p:cNvPr id="9" name="Rectangle: Rounded Corners 8">
            <a:extLst>
              <a:ext uri="{FF2B5EF4-FFF2-40B4-BE49-F238E27FC236}">
                <a16:creationId xmlns:a16="http://schemas.microsoft.com/office/drawing/2014/main" id="{45EAC757-C485-A13D-E8BB-762EABB58B06}"/>
              </a:ext>
            </a:extLst>
          </p:cNvPr>
          <p:cNvSpPr/>
          <p:nvPr/>
        </p:nvSpPr>
        <p:spPr>
          <a:xfrm>
            <a:off x="250415" y="804475"/>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23CDB315-6AB1-BBFD-C7F2-EBBF02D976D3}"/>
              </a:ext>
            </a:extLst>
          </p:cNvPr>
          <p:cNvSpPr/>
          <p:nvPr/>
        </p:nvSpPr>
        <p:spPr>
          <a:xfrm>
            <a:off x="6334127" y="3591888"/>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57B7929-7D31-4A36-68E8-06F45760EEEE}"/>
              </a:ext>
            </a:extLst>
          </p:cNvPr>
          <p:cNvSpPr/>
          <p:nvPr/>
        </p:nvSpPr>
        <p:spPr>
          <a:xfrm>
            <a:off x="202790" y="3667125"/>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2C7BB58-A441-4F07-0CE3-AA8A4706FD59}"/>
              </a:ext>
            </a:extLst>
          </p:cNvPr>
          <p:cNvSpPr/>
          <p:nvPr/>
        </p:nvSpPr>
        <p:spPr>
          <a:xfrm>
            <a:off x="6334127" y="795088"/>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717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771817" y="2483619"/>
            <a:ext cx="10648367" cy="3046988"/>
          </a:xfrm>
          <a:prstGeom prst="rect">
            <a:avLst/>
          </a:prstGeom>
          <a:noFill/>
        </p:spPr>
        <p:txBody>
          <a:bodyPr wrap="square" rtlCol="0">
            <a:spAutoFit/>
          </a:bodyPr>
          <a:lstStyle/>
          <a:p>
            <a:pPr marL="514350" indent="-514350" algn="ctr" defTabSz="4261104">
              <a:spcAft>
                <a:spcPts val="600"/>
              </a:spcAft>
              <a:buFont typeface="+mj-lt"/>
              <a:buAutoNum type="romanUcPeriod" startAt="3"/>
            </a:pPr>
            <a:r>
              <a:rPr lang="fr-FR" sz="9600" dirty="0">
                <a:latin typeface="+mj-lt"/>
              </a:rPr>
              <a:t>Utilisation analyse de l’IPPI</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38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997811-2EE1-81D1-9B56-C9DD5FBDD143}"/>
              </a:ext>
            </a:extLst>
          </p:cNvPr>
          <p:cNvSpPr txBox="1"/>
          <p:nvPr/>
        </p:nvSpPr>
        <p:spPr>
          <a:xfrm>
            <a:off x="733425" y="833050"/>
            <a:ext cx="5124450" cy="1754326"/>
          </a:xfrm>
          <a:prstGeom prst="rect">
            <a:avLst/>
          </a:prstGeom>
          <a:noFill/>
        </p:spPr>
        <p:txBody>
          <a:bodyPr wrap="square" rtlCol="0">
            <a:spAutoFit/>
          </a:bodyPr>
          <a:lstStyle/>
          <a:p>
            <a:pPr algn="just"/>
            <a:r>
              <a:rPr lang="fr-FR" dirty="0"/>
              <a:t>L'IPPI est un outil essentiel pour les entreprises, leur permettant d'ajuster les prix et de gérer les coûts tout en assurant une protection contre les fluctuations des coûts de production. Il influence aussi les décisions d'investissement en reflétant la rentabilité potentielle des secteurs industriels.</a:t>
            </a:r>
            <a:endParaRPr lang="en-US" dirty="0"/>
          </a:p>
        </p:txBody>
      </p:sp>
      <p:sp>
        <p:nvSpPr>
          <p:cNvPr id="6" name="TextBox 5">
            <a:extLst>
              <a:ext uri="{FF2B5EF4-FFF2-40B4-BE49-F238E27FC236}">
                <a16:creationId xmlns:a16="http://schemas.microsoft.com/office/drawing/2014/main" id="{C9099086-5A75-E675-5C85-134744EF5D16}"/>
              </a:ext>
            </a:extLst>
          </p:cNvPr>
          <p:cNvSpPr txBox="1"/>
          <p:nvPr/>
        </p:nvSpPr>
        <p:spPr>
          <a:xfrm>
            <a:off x="6896099" y="795088"/>
            <a:ext cx="5124449" cy="2308324"/>
          </a:xfrm>
          <a:prstGeom prst="rect">
            <a:avLst/>
          </a:prstGeom>
          <a:noFill/>
        </p:spPr>
        <p:txBody>
          <a:bodyPr wrap="square" rtlCol="0">
            <a:spAutoFit/>
          </a:bodyPr>
          <a:lstStyle/>
          <a:p>
            <a:pPr algn="just"/>
            <a:r>
              <a:rPr lang="fr-FR" dirty="0"/>
              <a:t>L'Indice des Prix à la Production Industrielle (IPPI) est essentiel pour mesurer le Produit Intérieur Brut (PIB) réel, offrant ainsi une évaluation de la croissance économique sans les distorsions causées par l'inflation. Il fournit une perspective plus claire sur la performance économique en distinguant la hausse des prix de celle de la production.</a:t>
            </a:r>
            <a:endParaRPr lang="en-US" dirty="0"/>
          </a:p>
        </p:txBody>
      </p:sp>
      <p:sp>
        <p:nvSpPr>
          <p:cNvPr id="7" name="TextBox 6">
            <a:extLst>
              <a:ext uri="{FF2B5EF4-FFF2-40B4-BE49-F238E27FC236}">
                <a16:creationId xmlns:a16="http://schemas.microsoft.com/office/drawing/2014/main" id="{C0493918-251A-2400-5662-294088F2F96B}"/>
              </a:ext>
            </a:extLst>
          </p:cNvPr>
          <p:cNvSpPr txBox="1"/>
          <p:nvPr/>
        </p:nvSpPr>
        <p:spPr>
          <a:xfrm>
            <a:off x="733425" y="3667125"/>
            <a:ext cx="5124450" cy="3139321"/>
          </a:xfrm>
          <a:prstGeom prst="rect">
            <a:avLst/>
          </a:prstGeom>
          <a:noFill/>
        </p:spPr>
        <p:txBody>
          <a:bodyPr wrap="square" rtlCol="0">
            <a:spAutoFit/>
          </a:bodyPr>
          <a:lstStyle/>
          <a:p>
            <a:pPr algn="just"/>
            <a:r>
              <a:rPr lang="fr-FR" dirty="0"/>
              <a:t>L'Indice des Prix à la Production Industrielle (IPPI) est un indicateur clé pour les banques centrales dans l'ajustement de la politique monétaire. Une hausse de l'IPPI suggère une inflation croissante qui peut mener à une hausse des taux d'intérêt, tandis qu'une baisse indique une économie affaiblie pouvant entraîner une politique plus souple.</a:t>
            </a:r>
            <a:endParaRPr lang="en-US" dirty="0"/>
          </a:p>
        </p:txBody>
      </p:sp>
      <p:sp>
        <p:nvSpPr>
          <p:cNvPr id="17" name="TextBox 16">
            <a:extLst>
              <a:ext uri="{FF2B5EF4-FFF2-40B4-BE49-F238E27FC236}">
                <a16:creationId xmlns:a16="http://schemas.microsoft.com/office/drawing/2014/main" id="{3FFC17B6-48E2-6EF0-BD35-0F52ACC99EEA}"/>
              </a:ext>
            </a:extLst>
          </p:cNvPr>
          <p:cNvSpPr txBox="1"/>
          <p:nvPr/>
        </p:nvSpPr>
        <p:spPr>
          <a:xfrm>
            <a:off x="6896099" y="3727752"/>
            <a:ext cx="5124450" cy="2308324"/>
          </a:xfrm>
          <a:prstGeom prst="rect">
            <a:avLst/>
          </a:prstGeom>
          <a:noFill/>
        </p:spPr>
        <p:txBody>
          <a:bodyPr wrap="square" rtlCol="0">
            <a:spAutoFit/>
          </a:bodyPr>
          <a:lstStyle/>
          <a:p>
            <a:pPr algn="just"/>
            <a:r>
              <a:rPr lang="fr-FR" dirty="0"/>
              <a:t>L'Indice des Prix à la Production Industrielle (IPPI) est un outil clé pour les analystes financiers, leur permettant d'anticiper les tendances économiques sectorielles. Une variation de l'IPPI, notamment dans le secteur énergétique, peut signaler une évolution des coûts qui aura des répercussions variées sur les industries concernées.</a:t>
            </a:r>
            <a:endParaRPr lang="en-US" dirty="0"/>
          </a:p>
        </p:txBody>
      </p:sp>
      <p:sp>
        <p:nvSpPr>
          <p:cNvPr id="18" name="Rectangle: Rounded Corners 17">
            <a:extLst>
              <a:ext uri="{FF2B5EF4-FFF2-40B4-BE49-F238E27FC236}">
                <a16:creationId xmlns:a16="http://schemas.microsoft.com/office/drawing/2014/main" id="{6645DEAF-8ABF-DD0E-6428-F3B75BE74A74}"/>
              </a:ext>
            </a:extLst>
          </p:cNvPr>
          <p:cNvSpPr/>
          <p:nvPr/>
        </p:nvSpPr>
        <p:spPr>
          <a:xfrm>
            <a:off x="250415" y="804475"/>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DE847327-C353-1913-DDF7-4BDC8C181B46}"/>
              </a:ext>
            </a:extLst>
          </p:cNvPr>
          <p:cNvSpPr/>
          <p:nvPr/>
        </p:nvSpPr>
        <p:spPr>
          <a:xfrm>
            <a:off x="6334127" y="3591888"/>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F4C1C674-2DE3-E334-AAD8-B4B24B719417}"/>
              </a:ext>
            </a:extLst>
          </p:cNvPr>
          <p:cNvSpPr/>
          <p:nvPr/>
        </p:nvSpPr>
        <p:spPr>
          <a:xfrm>
            <a:off x="202790" y="3667125"/>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CA0F6963-107C-D1E5-6753-1C832475EAAA}"/>
              </a:ext>
            </a:extLst>
          </p:cNvPr>
          <p:cNvSpPr/>
          <p:nvPr/>
        </p:nvSpPr>
        <p:spPr>
          <a:xfrm>
            <a:off x="6334127" y="795088"/>
            <a:ext cx="432620" cy="42967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41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2381353" y="2644170"/>
            <a:ext cx="7429294" cy="1569660"/>
          </a:xfrm>
          <a:prstGeom prst="rect">
            <a:avLst/>
          </a:prstGeom>
          <a:noFill/>
        </p:spPr>
        <p:txBody>
          <a:bodyPr wrap="square" rtlCol="0">
            <a:spAutoFit/>
          </a:bodyPr>
          <a:lstStyle/>
          <a:p>
            <a:pPr marL="1371600" indent="-1371600" algn="ctr" defTabSz="4261104">
              <a:spcAft>
                <a:spcPts val="600"/>
              </a:spcAft>
              <a:buFont typeface="+mj-lt"/>
              <a:buAutoNum type="romanUcPeriod" startAt="4"/>
            </a:pPr>
            <a:r>
              <a:rPr lang="fr-FR" sz="9600" dirty="0">
                <a:latin typeface="+mj-lt"/>
              </a:rPr>
              <a:t>Exemple</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15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A3F748-17AE-AAE5-9BB3-C830B9569198}"/>
              </a:ext>
            </a:extLst>
          </p:cNvPr>
          <p:cNvSpPr txBox="1"/>
          <p:nvPr/>
        </p:nvSpPr>
        <p:spPr>
          <a:xfrm>
            <a:off x="1428750" y="5643659"/>
            <a:ext cx="10591800" cy="670440"/>
          </a:xfrm>
          <a:prstGeom prst="rect">
            <a:avLst/>
          </a:prstGeom>
          <a:noFill/>
        </p:spPr>
        <p:txBody>
          <a:bodyPr wrap="square" rtlCol="0">
            <a:spAutoFit/>
          </a:bodyPr>
          <a:lstStyle/>
          <a:p>
            <a:pPr>
              <a:lnSpc>
                <a:spcPct val="107000"/>
              </a:lnSpc>
              <a:spcAft>
                <a:spcPts val="800"/>
              </a:spcAft>
            </a:pPr>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Pour les branches et l’IPPI national, des pondérations similaires sont appliquées en fonction de la contribution relative de chaque sous-branche et branche à la valeur ajoutée totale.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DF167B6-8E91-2AEC-EDCB-77061D560C95}"/>
              </a:ext>
            </a:extLst>
          </p:cNvPr>
          <p:cNvSpPr txBox="1"/>
          <p:nvPr/>
        </p:nvSpPr>
        <p:spPr>
          <a:xfrm>
            <a:off x="1609724" y="327543"/>
            <a:ext cx="10125075" cy="646331"/>
          </a:xfrm>
          <a:prstGeom prst="rect">
            <a:avLst/>
          </a:prstGeom>
          <a:noFill/>
        </p:spPr>
        <p:txBody>
          <a:bodyPr wrap="square" rtlCol="0">
            <a:spAutoFit/>
          </a:bodyPr>
          <a:lstStyle/>
          <a:p>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Supposons que nous avons trois produits (A, B, C) dans une sous-branche. Les valeurs ajoutées et prix pour un mois donne sont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Graphic 10" descr="Lightbulb and pencil with solid fill">
            <a:extLst>
              <a:ext uri="{FF2B5EF4-FFF2-40B4-BE49-F238E27FC236}">
                <a16:creationId xmlns:a16="http://schemas.microsoft.com/office/drawing/2014/main" id="{08E9066C-5DEE-24DB-B693-922552981AC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950" y="307809"/>
            <a:ext cx="685800" cy="685800"/>
          </a:xfrm>
          <a:prstGeom prst="rect">
            <a:avLst/>
          </a:prstGeom>
        </p:spPr>
      </p:pic>
      <p:sp>
        <p:nvSpPr>
          <p:cNvPr id="12" name="TextBox 11">
            <a:extLst>
              <a:ext uri="{FF2B5EF4-FFF2-40B4-BE49-F238E27FC236}">
                <a16:creationId xmlns:a16="http://schemas.microsoft.com/office/drawing/2014/main" id="{9F8EDABD-C546-E662-D33A-58F5C36E7295}"/>
              </a:ext>
            </a:extLst>
          </p:cNvPr>
          <p:cNvSpPr txBox="1"/>
          <p:nvPr/>
        </p:nvSpPr>
        <p:spPr>
          <a:xfrm>
            <a:off x="2486025" y="1026515"/>
            <a:ext cx="6657976" cy="1171988"/>
          </a:xfrm>
          <a:prstGeom prst="rect">
            <a:avLst/>
          </a:prstGeom>
          <a:noFill/>
        </p:spPr>
        <p:txBody>
          <a:bodyPr wrap="square" rtlCol="0">
            <a:spAutoFit/>
          </a:bodyPr>
          <a:lstStyle/>
          <a:p>
            <a:pPr indent="449580">
              <a:lnSpc>
                <a:spcPct val="107000"/>
              </a:lnSpc>
              <a:spcAft>
                <a:spcPts val="800"/>
              </a:spcAft>
            </a:pPr>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 Produit A : Valeur ajoutée = 100, Prix = 105, Prix de base = 100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 Produit B : Valeur ajoutée = 200, Prix = 110, Prix de base = 100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49580">
              <a:lnSpc>
                <a:spcPct val="107000"/>
              </a:lnSpc>
              <a:spcAft>
                <a:spcPts val="800"/>
              </a:spcAft>
            </a:pPr>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 Produit C : Valeur ajoutée = 300, Prix = 95, Prix de base = 100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1014F0C3-1C47-C618-C39A-1BB318E46411}"/>
              </a:ext>
            </a:extLst>
          </p:cNvPr>
          <p:cNvSpPr txBox="1"/>
          <p:nvPr/>
        </p:nvSpPr>
        <p:spPr>
          <a:xfrm>
            <a:off x="1600200" y="2176893"/>
            <a:ext cx="3686175" cy="369332"/>
          </a:xfrm>
          <a:prstGeom prst="rect">
            <a:avLst/>
          </a:prstGeom>
          <a:noFill/>
        </p:spPr>
        <p:txBody>
          <a:bodyPr wrap="square" rtlCol="0">
            <a:spAutoFit/>
          </a:bodyPr>
          <a:lstStyle/>
          <a:p>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Calcul des pondérations des produits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1BE4A9-2926-670C-12AE-20EE5AE4A518}"/>
                  </a:ext>
                </a:extLst>
              </p:cNvPr>
              <p:cNvSpPr txBox="1"/>
              <p:nvPr/>
            </p:nvSpPr>
            <p:spPr>
              <a:xfrm>
                <a:off x="333375" y="2551323"/>
                <a:ext cx="4029076" cy="89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𝑤𝐴</m:t>
                      </m:r>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 + 200 + 300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0.167</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14" name="TextBox 13">
                <a:extLst>
                  <a:ext uri="{FF2B5EF4-FFF2-40B4-BE49-F238E27FC236}">
                    <a16:creationId xmlns:a16="http://schemas.microsoft.com/office/drawing/2014/main" id="{481BE4A9-2926-670C-12AE-20EE5AE4A518}"/>
                  </a:ext>
                </a:extLst>
              </p:cNvPr>
              <p:cNvSpPr txBox="1">
                <a:spLocks noRot="1" noChangeAspect="1" noMove="1" noResize="1" noEditPoints="1" noAdjustHandles="1" noChangeArrowheads="1" noChangeShapeType="1" noTextEdit="1"/>
              </p:cNvSpPr>
              <p:nvPr/>
            </p:nvSpPr>
            <p:spPr>
              <a:xfrm>
                <a:off x="333375" y="2551323"/>
                <a:ext cx="4029076" cy="89434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36FA32-84E9-3E6D-9D4A-540FC8D0E20B}"/>
                  </a:ext>
                </a:extLst>
              </p:cNvPr>
              <p:cNvSpPr txBox="1"/>
              <p:nvPr/>
            </p:nvSpPr>
            <p:spPr>
              <a:xfrm>
                <a:off x="4362451" y="2504222"/>
                <a:ext cx="3943349" cy="8943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𝑤𝐵</m:t>
                      </m:r>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200 </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 + 200 + 300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 0.333</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mc:Choice>
        <mc:Fallback xmlns="">
          <p:sp>
            <p:nvSpPr>
              <p:cNvPr id="15" name="TextBox 14">
                <a:extLst>
                  <a:ext uri="{FF2B5EF4-FFF2-40B4-BE49-F238E27FC236}">
                    <a16:creationId xmlns:a16="http://schemas.microsoft.com/office/drawing/2014/main" id="{E636FA32-84E9-3E6D-9D4A-540FC8D0E20B}"/>
                  </a:ext>
                </a:extLst>
              </p:cNvPr>
              <p:cNvSpPr txBox="1">
                <a:spLocks noRot="1" noChangeAspect="1" noMove="1" noResize="1" noEditPoints="1" noAdjustHandles="1" noChangeArrowheads="1" noChangeShapeType="1" noTextEdit="1"/>
              </p:cNvSpPr>
              <p:nvPr/>
            </p:nvSpPr>
            <p:spPr>
              <a:xfrm>
                <a:off x="4362451" y="2504222"/>
                <a:ext cx="3943349" cy="89434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5A06FA-FC43-1100-F232-AAB240F62EA4}"/>
                  </a:ext>
                </a:extLst>
              </p:cNvPr>
              <p:cNvSpPr txBox="1"/>
              <p:nvPr/>
            </p:nvSpPr>
            <p:spPr>
              <a:xfrm>
                <a:off x="8229600" y="2541354"/>
                <a:ext cx="3629025"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𝑤𝐶</m:t>
                      </m:r>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300 </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 + 200 + 300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 0.5</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FA5A06FA-FC43-1100-F232-AAB240F62EA4}"/>
                  </a:ext>
                </a:extLst>
              </p:cNvPr>
              <p:cNvSpPr txBox="1">
                <a:spLocks noRot="1" noChangeAspect="1" noMove="1" noResize="1" noEditPoints="1" noAdjustHandles="1" noChangeArrowheads="1" noChangeShapeType="1" noTextEdit="1"/>
              </p:cNvSpPr>
              <p:nvPr/>
            </p:nvSpPr>
            <p:spPr>
              <a:xfrm>
                <a:off x="8229600" y="2541354"/>
                <a:ext cx="3629025" cy="617348"/>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38B06D9-4AEC-3071-02C5-5420505BD034}"/>
              </a:ext>
            </a:extLst>
          </p:cNvPr>
          <p:cNvSpPr txBox="1"/>
          <p:nvPr/>
        </p:nvSpPr>
        <p:spPr>
          <a:xfrm>
            <a:off x="1609724" y="3373434"/>
            <a:ext cx="3295650" cy="369332"/>
          </a:xfrm>
          <a:prstGeom prst="rect">
            <a:avLst/>
          </a:prstGeom>
          <a:noFill/>
        </p:spPr>
        <p:txBody>
          <a:bodyPr wrap="square" rtlCol="0">
            <a:spAutoFit/>
          </a:bodyPr>
          <a:lstStyle/>
          <a:p>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Calcul des indices élémentaires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61052A-CCBE-CB88-7DD7-3954532DE645}"/>
                  </a:ext>
                </a:extLst>
              </p:cNvPr>
              <p:cNvSpPr txBox="1"/>
              <p:nvPr/>
            </p:nvSpPr>
            <p:spPr>
              <a:xfrm>
                <a:off x="2185988" y="3824435"/>
                <a:ext cx="7820025"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𝐼𝐴</m:t>
                      </m:r>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105</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×100 = 105, </m:t>
                      </m:r>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𝐼𝐵</m:t>
                      </m:r>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110</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×100 = 110, </m:t>
                      </m:r>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𝐼𝐶</m:t>
                      </m:r>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95 </m:t>
                          </m:r>
                        </m:num>
                        <m:den>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m:t>
                          </m:r>
                        </m:den>
                      </m:f>
                      <m:r>
                        <a:rPr lang="fr-FR" sz="1800" i="1" kern="100">
                          <a:effectLst/>
                          <a:latin typeface="Cambria Math" panose="02040503050406030204" pitchFamily="18" charset="0"/>
                          <a:ea typeface="Calibri" panose="020F0502020204030204" pitchFamily="34" charset="0"/>
                          <a:cs typeface="Times New Roman" panose="02020603050405020304" pitchFamily="18" charset="0"/>
                        </a:rPr>
                        <m:t>×100 = 95</m:t>
                      </m:r>
                    </m:oMath>
                  </m:oMathPara>
                </a14:m>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FD61052A-CCBE-CB88-7DD7-3954532DE645}"/>
                  </a:ext>
                </a:extLst>
              </p:cNvPr>
              <p:cNvSpPr txBox="1">
                <a:spLocks noRot="1" noChangeAspect="1" noMove="1" noResize="1" noEditPoints="1" noAdjustHandles="1" noChangeArrowheads="1" noChangeShapeType="1" noTextEdit="1"/>
              </p:cNvSpPr>
              <p:nvPr/>
            </p:nvSpPr>
            <p:spPr>
              <a:xfrm>
                <a:off x="2185988" y="3824435"/>
                <a:ext cx="7820025" cy="618311"/>
              </a:xfrm>
              <a:prstGeom prst="rect">
                <a:avLst/>
              </a:prstGeom>
              <a:blipFill>
                <a:blip r:embed="rId7"/>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F59AF9F-CAA1-BB75-1328-B6BED4EF4EB8}"/>
              </a:ext>
            </a:extLst>
          </p:cNvPr>
          <p:cNvSpPr txBox="1"/>
          <p:nvPr/>
        </p:nvSpPr>
        <p:spPr>
          <a:xfrm>
            <a:off x="1614486" y="4564877"/>
            <a:ext cx="3857626" cy="369332"/>
          </a:xfrm>
          <a:prstGeom prst="rect">
            <a:avLst/>
          </a:prstGeom>
          <a:noFill/>
        </p:spPr>
        <p:txBody>
          <a:bodyPr wrap="square" rtlCol="0">
            <a:spAutoFit/>
          </a:bodyPr>
          <a:lstStyle/>
          <a:p>
            <a:r>
              <a:rPr lang="fr-FR" sz="1800" kern="100" dirty="0">
                <a:effectLst/>
                <a:latin typeface="Times New Roman" panose="02020603050405020304" pitchFamily="18" charset="0"/>
                <a:ea typeface="Calibri" panose="020F0502020204030204" pitchFamily="34" charset="0"/>
                <a:cs typeface="Times New Roman" panose="02020603050405020304" pitchFamily="18" charset="0"/>
              </a:rPr>
              <a:t>Calcul de l’indice de la sous-branche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259447-4B6C-6315-C555-2EA44328440A}"/>
                  </a:ext>
                </a:extLst>
              </p:cNvPr>
              <p:cNvSpPr txBox="1"/>
              <p:nvPr/>
            </p:nvSpPr>
            <p:spPr>
              <a:xfrm>
                <a:off x="1600200" y="4987485"/>
                <a:ext cx="8991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𝐼𝑠</m:t>
                      </m:r>
                      <m:r>
                        <a:rPr lang="fr-FR" sz="1800" i="1" kern="100" smtClean="0">
                          <a:effectLst/>
                          <a:latin typeface="Cambria Math" panose="02040503050406030204" pitchFamily="18" charset="0"/>
                          <a:ea typeface="Calibri" panose="020F0502020204030204" pitchFamily="34" charset="0"/>
                          <a:cs typeface="Times New Roman" panose="02020603050405020304" pitchFamily="18" charset="0"/>
                        </a:rPr>
                        <m:t> = 0.167×105+ 0.333×110+ 0.5×95 = 17.535+ 36.63+ 47.5 = 101.665</m:t>
                      </m:r>
                    </m:oMath>
                  </m:oMathPara>
                </a14:m>
                <a:endParaRPr lang="en-US" dirty="0"/>
              </a:p>
            </p:txBody>
          </p:sp>
        </mc:Choice>
        <mc:Fallback xmlns="">
          <p:sp>
            <p:nvSpPr>
              <p:cNvPr id="20" name="TextBox 19">
                <a:extLst>
                  <a:ext uri="{FF2B5EF4-FFF2-40B4-BE49-F238E27FC236}">
                    <a16:creationId xmlns:a16="http://schemas.microsoft.com/office/drawing/2014/main" id="{D0259447-4B6C-6315-C555-2EA44328440A}"/>
                  </a:ext>
                </a:extLst>
              </p:cNvPr>
              <p:cNvSpPr txBox="1">
                <a:spLocks noRot="1" noChangeAspect="1" noMove="1" noResize="1" noEditPoints="1" noAdjustHandles="1" noChangeArrowheads="1" noChangeShapeType="1" noTextEdit="1"/>
              </p:cNvSpPr>
              <p:nvPr/>
            </p:nvSpPr>
            <p:spPr>
              <a:xfrm>
                <a:off x="1600200" y="4987485"/>
                <a:ext cx="8991600"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4733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2144354" y="2310169"/>
            <a:ext cx="7903292" cy="3046988"/>
          </a:xfrm>
          <a:prstGeom prst="rect">
            <a:avLst/>
          </a:prstGeom>
          <a:noFill/>
        </p:spPr>
        <p:txBody>
          <a:bodyPr wrap="square" rtlCol="0">
            <a:spAutoFit/>
          </a:bodyPr>
          <a:lstStyle/>
          <a:p>
            <a:pPr marL="1371600" indent="-1371600" algn="ctr" defTabSz="4261104">
              <a:spcAft>
                <a:spcPts val="600"/>
              </a:spcAft>
              <a:buFont typeface="+mj-lt"/>
              <a:buAutoNum type="romanUcPeriod" startAt="5"/>
            </a:pPr>
            <a:r>
              <a:rPr lang="fr-FR" sz="9600" dirty="0">
                <a:latin typeface="+mj-lt"/>
              </a:rPr>
              <a:t>Enjeux et perspectives</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851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C5D4FCD-FB4B-D1BF-D38D-87CFC2E155A8}"/>
              </a:ext>
            </a:extLst>
          </p:cNvPr>
          <p:cNvGrpSpPr/>
          <p:nvPr/>
        </p:nvGrpSpPr>
        <p:grpSpPr>
          <a:xfrm>
            <a:off x="0" y="71488"/>
            <a:ext cx="2758174" cy="914400"/>
            <a:chOff x="266653" y="120053"/>
            <a:chExt cx="2758174" cy="914400"/>
          </a:xfrm>
        </p:grpSpPr>
        <p:sp>
          <p:nvSpPr>
            <p:cNvPr id="15" name="TextBox 14">
              <a:extLst>
                <a:ext uri="{FF2B5EF4-FFF2-40B4-BE49-F238E27FC236}">
                  <a16:creationId xmlns:a16="http://schemas.microsoft.com/office/drawing/2014/main" id="{F4EC1547-591D-CB8A-146A-4686D7A67EC0}"/>
                </a:ext>
              </a:extLst>
            </p:cNvPr>
            <p:cNvSpPr txBox="1"/>
            <p:nvPr/>
          </p:nvSpPr>
          <p:spPr>
            <a:xfrm>
              <a:off x="1181053" y="345486"/>
              <a:ext cx="1843774" cy="461665"/>
            </a:xfrm>
            <a:prstGeom prst="rect">
              <a:avLst/>
            </a:prstGeom>
            <a:noFill/>
          </p:spPr>
          <p:txBody>
            <a:bodyPr wrap="none" rtlCol="0">
              <a:spAutoFit/>
            </a:bodyPr>
            <a:lstStyle/>
            <a:p>
              <a:r>
                <a:rPr lang="fr-FR" sz="2400" dirty="0"/>
                <a:t>1. Enjeux</a:t>
              </a:r>
              <a:endParaRPr lang="en-US" sz="2400" dirty="0"/>
            </a:p>
          </p:txBody>
        </p:sp>
        <p:pic>
          <p:nvPicPr>
            <p:cNvPr id="16" name="Graphic 15" descr="Rewind with solid fill">
              <a:extLst>
                <a:ext uri="{FF2B5EF4-FFF2-40B4-BE49-F238E27FC236}">
                  <a16:creationId xmlns:a16="http://schemas.microsoft.com/office/drawing/2014/main" id="{08AF9091-A3C5-FED8-9D96-77D53121224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66653" y="120053"/>
              <a:ext cx="914400" cy="914400"/>
            </a:xfrm>
            <a:prstGeom prst="rect">
              <a:avLst/>
            </a:prstGeom>
          </p:spPr>
        </p:pic>
      </p:grpSp>
      <p:sp>
        <p:nvSpPr>
          <p:cNvPr id="17" name="Rectangle 16">
            <a:extLst>
              <a:ext uri="{FF2B5EF4-FFF2-40B4-BE49-F238E27FC236}">
                <a16:creationId xmlns:a16="http://schemas.microsoft.com/office/drawing/2014/main" id="{0C401D59-9FD5-ACA8-3E93-6D7CA924AE6B}"/>
              </a:ext>
            </a:extLst>
          </p:cNvPr>
          <p:cNvSpPr/>
          <p:nvPr/>
        </p:nvSpPr>
        <p:spPr>
          <a:xfrm>
            <a:off x="2695576" y="1676975"/>
            <a:ext cx="7429500" cy="1128514"/>
          </a:xfrm>
          <a:prstGeom prst="rect">
            <a:avLst/>
          </a:prstGeom>
        </p:spPr>
        <p:txBody>
          <a:bodyPr wrap="square">
            <a:spAutoFit/>
          </a:bodyPr>
          <a:lstStyle/>
          <a:p>
            <a:pPr marL="28575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Fiabilité des données </a:t>
            </a:r>
          </a:p>
          <a:p>
            <a:pPr marL="28575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Manque d'infrastructures statistiques robustes dans certains pays </a:t>
            </a:r>
          </a:p>
          <a:p>
            <a:pPr marL="28575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Personnel qualifié</a:t>
            </a:r>
          </a:p>
        </p:txBody>
      </p:sp>
      <p:sp>
        <p:nvSpPr>
          <p:cNvPr id="19" name="Rectangle 18">
            <a:extLst>
              <a:ext uri="{FF2B5EF4-FFF2-40B4-BE49-F238E27FC236}">
                <a16:creationId xmlns:a16="http://schemas.microsoft.com/office/drawing/2014/main" id="{C4DBEA1D-3C9B-14C2-CC1F-1CFBA31130FF}"/>
              </a:ext>
            </a:extLst>
          </p:cNvPr>
          <p:cNvSpPr/>
          <p:nvPr/>
        </p:nvSpPr>
        <p:spPr>
          <a:xfrm>
            <a:off x="2473353" y="1115086"/>
            <a:ext cx="2703241" cy="467885"/>
          </a:xfrm>
          <a:prstGeom prst="rect">
            <a:avLst/>
          </a:prstGeom>
        </p:spPr>
        <p:txBody>
          <a:bodyPr wrap="none">
            <a:spAutoFit/>
          </a:bodyPr>
          <a:lstStyle/>
          <a:p>
            <a:pPr lvl="0" algn="just">
              <a:lnSpc>
                <a:spcPct val="150000"/>
              </a:lnSpc>
              <a:spcAft>
                <a:spcPts val="800"/>
              </a:spcAft>
            </a:pPr>
            <a:r>
              <a:rPr lang="fr-FR" kern="100" dirty="0">
                <a:ea typeface="Calibri" panose="020F0502020204030204" pitchFamily="34" charset="0"/>
                <a:cs typeface="Times New Roman" panose="02020603050405020304" pitchFamily="18" charset="0"/>
              </a:rPr>
              <a:t>L’exactitude des données</a:t>
            </a:r>
            <a:endParaRPr lang="fr-FR" sz="1600" kern="100" dirty="0">
              <a:effectLst/>
              <a:ea typeface="Calibri" panose="020F0502020204030204" pitchFamily="34" charset="0"/>
              <a:cs typeface="Times New Roman" panose="02020603050405020304" pitchFamily="18" charset="0"/>
            </a:endParaRPr>
          </a:p>
        </p:txBody>
      </p:sp>
      <p:pic>
        <p:nvPicPr>
          <p:cNvPr id="21" name="Graphic 20" descr="Clipboard with solid fill">
            <a:extLst>
              <a:ext uri="{FF2B5EF4-FFF2-40B4-BE49-F238E27FC236}">
                <a16:creationId xmlns:a16="http://schemas.microsoft.com/office/drawing/2014/main" id="{A41E21E2-D46B-12B3-4481-BAE1AD76EAB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1200" y="1140928"/>
            <a:ext cx="442043" cy="442043"/>
          </a:xfrm>
          <a:prstGeom prst="rect">
            <a:avLst/>
          </a:prstGeom>
        </p:spPr>
      </p:pic>
      <p:pic>
        <p:nvPicPr>
          <p:cNvPr id="22" name="Graphic 21" descr="Clipboard with solid fill">
            <a:extLst>
              <a:ext uri="{FF2B5EF4-FFF2-40B4-BE49-F238E27FC236}">
                <a16:creationId xmlns:a16="http://schemas.microsoft.com/office/drawing/2014/main" id="{931F36DB-64A2-28E2-2098-DCB50C4A5A1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1198" y="4479764"/>
            <a:ext cx="442043" cy="442043"/>
          </a:xfrm>
          <a:prstGeom prst="rect">
            <a:avLst/>
          </a:prstGeom>
        </p:spPr>
      </p:pic>
      <p:pic>
        <p:nvPicPr>
          <p:cNvPr id="23" name="Graphic 22" descr="Clipboard with solid fill">
            <a:extLst>
              <a:ext uri="{FF2B5EF4-FFF2-40B4-BE49-F238E27FC236}">
                <a16:creationId xmlns:a16="http://schemas.microsoft.com/office/drawing/2014/main" id="{3CE4DF68-1140-09DA-E013-54781B8BD6F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1199" y="2968482"/>
            <a:ext cx="442043" cy="442043"/>
          </a:xfrm>
          <a:prstGeom prst="rect">
            <a:avLst/>
          </a:prstGeom>
        </p:spPr>
      </p:pic>
      <p:sp>
        <p:nvSpPr>
          <p:cNvPr id="24" name="Rectangle 23">
            <a:extLst>
              <a:ext uri="{FF2B5EF4-FFF2-40B4-BE49-F238E27FC236}">
                <a16:creationId xmlns:a16="http://schemas.microsoft.com/office/drawing/2014/main" id="{60B3E1F3-CFE5-0F77-EB52-65B80A4F612E}"/>
              </a:ext>
            </a:extLst>
          </p:cNvPr>
          <p:cNvSpPr/>
          <p:nvPr/>
        </p:nvSpPr>
        <p:spPr>
          <a:xfrm>
            <a:off x="2473353" y="2955560"/>
            <a:ext cx="2497479" cy="467885"/>
          </a:xfrm>
          <a:prstGeom prst="rect">
            <a:avLst/>
          </a:prstGeom>
        </p:spPr>
        <p:txBody>
          <a:bodyPr wrap="none">
            <a:spAutoFit/>
          </a:bodyPr>
          <a:lstStyle/>
          <a:p>
            <a:pPr lvl="0" algn="just">
              <a:lnSpc>
                <a:spcPct val="150000"/>
              </a:lnSpc>
              <a:spcAft>
                <a:spcPts val="800"/>
              </a:spcAft>
            </a:pPr>
            <a:r>
              <a:rPr lang="fr-FR" kern="100" dirty="0">
                <a:ea typeface="Calibri" panose="020F0502020204030204" pitchFamily="34" charset="0"/>
                <a:cs typeface="Times New Roman" panose="02020603050405020304" pitchFamily="18" charset="0"/>
              </a:rPr>
              <a:t>La résilience aux chocs</a:t>
            </a:r>
            <a:endParaRPr lang="fr-FR" sz="1600" kern="100" dirty="0">
              <a:effectLst/>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A77DD57C-B7CE-91DE-8276-2CFB0262E121}"/>
              </a:ext>
            </a:extLst>
          </p:cNvPr>
          <p:cNvSpPr/>
          <p:nvPr/>
        </p:nvSpPr>
        <p:spPr>
          <a:xfrm>
            <a:off x="2695576" y="3531747"/>
            <a:ext cx="6915149" cy="646331"/>
          </a:xfrm>
          <a:prstGeom prst="rect">
            <a:avLst/>
          </a:prstGeom>
        </p:spPr>
        <p:txBody>
          <a:bodyPr wrap="square">
            <a:spAutoFit/>
          </a:bodyPr>
          <a:lstStyle/>
          <a:p>
            <a:pPr marL="28575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Impacts des chocs économiques, tels que les crises financières et les fluctuations des prix des matières premières</a:t>
            </a:r>
          </a:p>
        </p:txBody>
      </p:sp>
      <p:sp>
        <p:nvSpPr>
          <p:cNvPr id="26" name="Rectangle 25">
            <a:extLst>
              <a:ext uri="{FF2B5EF4-FFF2-40B4-BE49-F238E27FC236}">
                <a16:creationId xmlns:a16="http://schemas.microsoft.com/office/drawing/2014/main" id="{22F2A110-82EB-C717-EF95-2FFBFB51A63B}"/>
              </a:ext>
            </a:extLst>
          </p:cNvPr>
          <p:cNvSpPr/>
          <p:nvPr/>
        </p:nvSpPr>
        <p:spPr>
          <a:xfrm>
            <a:off x="2473353" y="4453922"/>
            <a:ext cx="2987293" cy="467885"/>
          </a:xfrm>
          <a:prstGeom prst="rect">
            <a:avLst/>
          </a:prstGeom>
        </p:spPr>
        <p:txBody>
          <a:bodyPr wrap="none">
            <a:spAutoFit/>
          </a:bodyPr>
          <a:lstStyle/>
          <a:p>
            <a:pPr lvl="0" algn="just">
              <a:lnSpc>
                <a:spcPct val="150000"/>
              </a:lnSpc>
              <a:spcAft>
                <a:spcPts val="800"/>
              </a:spcAft>
            </a:pPr>
            <a:r>
              <a:rPr lang="fr-FR" kern="100" dirty="0">
                <a:ea typeface="Calibri" panose="020F0502020204030204" pitchFamily="34" charset="0"/>
                <a:cs typeface="Times New Roman" panose="02020603050405020304" pitchFamily="18" charset="0"/>
              </a:rPr>
              <a:t>Les politiques économiques</a:t>
            </a:r>
            <a:endParaRPr lang="fr-FR" sz="1600" kern="100" dirty="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491DE95C-CE17-14EE-8684-2197F118CF16}"/>
              </a:ext>
            </a:extLst>
          </p:cNvPr>
          <p:cNvSpPr/>
          <p:nvPr/>
        </p:nvSpPr>
        <p:spPr>
          <a:xfrm>
            <a:off x="2695577" y="5065680"/>
            <a:ext cx="7096124" cy="1128514"/>
          </a:xfrm>
          <a:prstGeom prst="rect">
            <a:avLst/>
          </a:prstGeom>
        </p:spPr>
        <p:txBody>
          <a:bodyPr wrap="square">
            <a:spAutoFit/>
          </a:bodyPr>
          <a:lstStyle/>
          <a:p>
            <a:pPr marL="285750" lvl="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Ressources financières</a:t>
            </a:r>
          </a:p>
          <a:p>
            <a:pPr marL="285750" lvl="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Infrastructures et des compétences pour maintenir un IPPI précis</a:t>
            </a:r>
          </a:p>
          <a:p>
            <a:pPr marL="285750" lvl="0" indent="-285750" algn="just">
              <a:spcAft>
                <a:spcPts val="800"/>
              </a:spcAft>
              <a:buClr>
                <a:schemeClr val="tx2">
                  <a:lumMod val="50000"/>
                  <a:lumOff val="50000"/>
                </a:schemeClr>
              </a:buClr>
              <a:buFont typeface="Wingdings" panose="05000000000000000000" pitchFamily="2" charset="2"/>
              <a:buChar char="Ø"/>
            </a:pPr>
            <a:r>
              <a:rPr lang="fr-FR" kern="100" dirty="0">
                <a:ea typeface="Calibri" panose="020F0502020204030204" pitchFamily="34" charset="0"/>
                <a:cs typeface="Times New Roman" panose="02020603050405020304" pitchFamily="18" charset="0"/>
              </a:rPr>
              <a:t>Utilisation appropriée après analyse </a:t>
            </a:r>
            <a:endParaRPr lang="fr-FR"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645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C5D4FCD-FB4B-D1BF-D38D-87CFC2E155A8}"/>
              </a:ext>
            </a:extLst>
          </p:cNvPr>
          <p:cNvGrpSpPr/>
          <p:nvPr/>
        </p:nvGrpSpPr>
        <p:grpSpPr>
          <a:xfrm>
            <a:off x="0" y="71488"/>
            <a:ext cx="3109296" cy="914400"/>
            <a:chOff x="266653" y="120053"/>
            <a:chExt cx="3109296" cy="914400"/>
          </a:xfrm>
        </p:grpSpPr>
        <p:sp>
          <p:nvSpPr>
            <p:cNvPr id="15" name="TextBox 14">
              <a:extLst>
                <a:ext uri="{FF2B5EF4-FFF2-40B4-BE49-F238E27FC236}">
                  <a16:creationId xmlns:a16="http://schemas.microsoft.com/office/drawing/2014/main" id="{F4EC1547-591D-CB8A-146A-4686D7A67EC0}"/>
                </a:ext>
              </a:extLst>
            </p:cNvPr>
            <p:cNvSpPr txBox="1"/>
            <p:nvPr/>
          </p:nvSpPr>
          <p:spPr>
            <a:xfrm>
              <a:off x="1181053" y="345486"/>
              <a:ext cx="2194896" cy="461665"/>
            </a:xfrm>
            <a:prstGeom prst="rect">
              <a:avLst/>
            </a:prstGeom>
            <a:noFill/>
          </p:spPr>
          <p:txBody>
            <a:bodyPr wrap="none" rtlCol="0">
              <a:spAutoFit/>
            </a:bodyPr>
            <a:lstStyle/>
            <a:p>
              <a:r>
                <a:rPr lang="fr-FR" sz="2400" dirty="0"/>
                <a:t>2. Perspectives</a:t>
              </a:r>
              <a:endParaRPr lang="en-US" sz="2400" dirty="0"/>
            </a:p>
          </p:txBody>
        </p:sp>
        <p:pic>
          <p:nvPicPr>
            <p:cNvPr id="16" name="Graphic 15" descr="Rewind with solid fill">
              <a:extLst>
                <a:ext uri="{FF2B5EF4-FFF2-40B4-BE49-F238E27FC236}">
                  <a16:creationId xmlns:a16="http://schemas.microsoft.com/office/drawing/2014/main" id="{08AF9091-A3C5-FED8-9D96-77D53121224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66653" y="120053"/>
              <a:ext cx="914400" cy="914400"/>
            </a:xfrm>
            <a:prstGeom prst="rect">
              <a:avLst/>
            </a:prstGeom>
          </p:spPr>
        </p:pic>
      </p:grpSp>
      <p:pic>
        <p:nvPicPr>
          <p:cNvPr id="3" name="Graphic 2" descr="Target with solid fill">
            <a:extLst>
              <a:ext uri="{FF2B5EF4-FFF2-40B4-BE49-F238E27FC236}">
                <a16:creationId xmlns:a16="http://schemas.microsoft.com/office/drawing/2014/main" id="{2E3C01FE-EE71-DC96-19F7-BCACD32D7F3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260" y="945623"/>
            <a:ext cx="512277" cy="512277"/>
          </a:xfrm>
          <a:prstGeom prst="rect">
            <a:avLst/>
          </a:prstGeom>
        </p:spPr>
      </p:pic>
      <p:sp>
        <p:nvSpPr>
          <p:cNvPr id="6" name="TextBox 5">
            <a:extLst>
              <a:ext uri="{FF2B5EF4-FFF2-40B4-BE49-F238E27FC236}">
                <a16:creationId xmlns:a16="http://schemas.microsoft.com/office/drawing/2014/main" id="{839DB251-5E14-22F0-1688-1F25E87B8C23}"/>
              </a:ext>
            </a:extLst>
          </p:cNvPr>
          <p:cNvSpPr txBox="1"/>
          <p:nvPr/>
        </p:nvSpPr>
        <p:spPr>
          <a:xfrm>
            <a:off x="1551537" y="999774"/>
            <a:ext cx="3638549" cy="369332"/>
          </a:xfrm>
          <a:prstGeom prst="rect">
            <a:avLst/>
          </a:prstGeom>
          <a:noFill/>
        </p:spPr>
        <p:txBody>
          <a:bodyPr wrap="square" rtlCol="0">
            <a:spAutoFit/>
          </a:bodyPr>
          <a:lstStyle/>
          <a:p>
            <a:r>
              <a:rPr lang="fr-FR" sz="1800" kern="100">
                <a:ea typeface="Calibri" panose="020F0502020204030204" pitchFamily="34" charset="0"/>
                <a:cs typeface="Times New Roman" panose="02020603050405020304" pitchFamily="18" charset="0"/>
              </a:rPr>
              <a:t>L’adoption croissante en Afrique</a:t>
            </a:r>
            <a:endParaRPr lang="fr-FR" sz="1800" kern="100" dirty="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BBB2B8E-C761-F7B7-5648-C198D903A7CF}"/>
              </a:ext>
            </a:extLst>
          </p:cNvPr>
          <p:cNvSpPr txBox="1"/>
          <p:nvPr/>
        </p:nvSpPr>
        <p:spPr>
          <a:xfrm>
            <a:off x="1816128" y="1423257"/>
            <a:ext cx="8956647" cy="1475800"/>
          </a:xfrm>
          <a:prstGeom prst="rect">
            <a:avLst/>
          </a:prstGeom>
          <a:noFill/>
        </p:spPr>
        <p:txBody>
          <a:bodyPr wrap="square" rtlCol="0">
            <a:spAutoFit/>
          </a:bodyPr>
          <a:lstStyle/>
          <a:p>
            <a:pPr algn="just"/>
            <a:r>
              <a:rPr lang="fr-FR" sz="1800" kern="100">
                <a:ea typeface="Calibri" panose="020F0502020204030204" pitchFamily="34" charset="0"/>
                <a:cs typeface="Times New Roman" panose="02020603050405020304" pitchFamily="18" charset="0"/>
              </a:rPr>
              <a:t>De plus en plus de pays africains, comme le Bénin, le Burkina Faso et la Côte d'Ivoire, envisagent d'adopter l'IPPI. Cette expansion permettrait une meilleure surveillance des tendances économiques régionales et une comparaison plus cohérente entre les pays. De plus, l'harmonisation des méthodes de calcul de l'IPPI au sein de la région AFRISTAT pourrait renforcer l'intégration économique et la coopération régionale.</a:t>
            </a:r>
            <a:endParaRPr lang="en-US" dirty="0"/>
          </a:p>
        </p:txBody>
      </p:sp>
      <p:pic>
        <p:nvPicPr>
          <p:cNvPr id="8" name="Graphic 7" descr="Target with solid fill">
            <a:extLst>
              <a:ext uri="{FF2B5EF4-FFF2-40B4-BE49-F238E27FC236}">
                <a16:creationId xmlns:a16="http://schemas.microsoft.com/office/drawing/2014/main" id="{240406B1-62B1-E7A8-1A93-ACFB3256924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259" y="4838538"/>
            <a:ext cx="512277" cy="512277"/>
          </a:xfrm>
          <a:prstGeom prst="rect">
            <a:avLst/>
          </a:prstGeom>
        </p:spPr>
      </p:pic>
      <p:pic>
        <p:nvPicPr>
          <p:cNvPr id="9" name="Graphic 8" descr="Target with solid fill">
            <a:extLst>
              <a:ext uri="{FF2B5EF4-FFF2-40B4-BE49-F238E27FC236}">
                <a16:creationId xmlns:a16="http://schemas.microsoft.com/office/drawing/2014/main" id="{67F44E63-353C-5CA1-502A-503C57A1CA3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260" y="3068086"/>
            <a:ext cx="512277" cy="512277"/>
          </a:xfrm>
          <a:prstGeom prst="rect">
            <a:avLst/>
          </a:prstGeom>
        </p:spPr>
      </p:pic>
      <p:sp>
        <p:nvSpPr>
          <p:cNvPr id="10" name="TextBox 9">
            <a:extLst>
              <a:ext uri="{FF2B5EF4-FFF2-40B4-BE49-F238E27FC236}">
                <a16:creationId xmlns:a16="http://schemas.microsoft.com/office/drawing/2014/main" id="{07397D4F-1E4C-0703-98B7-95936136CD3E}"/>
              </a:ext>
            </a:extLst>
          </p:cNvPr>
          <p:cNvSpPr txBox="1"/>
          <p:nvPr/>
        </p:nvSpPr>
        <p:spPr>
          <a:xfrm>
            <a:off x="1551537" y="3139558"/>
            <a:ext cx="4314825" cy="369332"/>
          </a:xfrm>
          <a:prstGeom prst="rect">
            <a:avLst/>
          </a:prstGeom>
          <a:noFill/>
        </p:spPr>
        <p:txBody>
          <a:bodyPr wrap="square" rtlCol="0">
            <a:spAutoFit/>
          </a:bodyPr>
          <a:lstStyle/>
          <a:p>
            <a:r>
              <a:rPr lang="fr-FR" kern="100" dirty="0">
                <a:ea typeface="Calibri" panose="020F0502020204030204" pitchFamily="34" charset="0"/>
                <a:cs typeface="Times New Roman" panose="02020603050405020304" pitchFamily="18" charset="0"/>
              </a:rPr>
              <a:t>L</a:t>
            </a:r>
            <a:r>
              <a:rPr lang="fr-FR" sz="1800" kern="100" dirty="0">
                <a:ea typeface="Calibri" panose="020F0502020204030204" pitchFamily="34" charset="0"/>
                <a:cs typeface="Times New Roman" panose="02020603050405020304" pitchFamily="18" charset="0"/>
              </a:rPr>
              <a:t>’incorporation de nouvelles technologies</a:t>
            </a:r>
          </a:p>
        </p:txBody>
      </p:sp>
      <p:sp>
        <p:nvSpPr>
          <p:cNvPr id="11" name="TextBox 10">
            <a:extLst>
              <a:ext uri="{FF2B5EF4-FFF2-40B4-BE49-F238E27FC236}">
                <a16:creationId xmlns:a16="http://schemas.microsoft.com/office/drawing/2014/main" id="{84F9A855-7916-4E50-2954-457EF465CF08}"/>
              </a:ext>
            </a:extLst>
          </p:cNvPr>
          <p:cNvSpPr txBox="1"/>
          <p:nvPr/>
        </p:nvSpPr>
        <p:spPr>
          <a:xfrm>
            <a:off x="1816128" y="3532738"/>
            <a:ext cx="8956647" cy="1200329"/>
          </a:xfrm>
          <a:prstGeom prst="rect">
            <a:avLst/>
          </a:prstGeom>
          <a:noFill/>
        </p:spPr>
        <p:txBody>
          <a:bodyPr wrap="square" rtlCol="0">
            <a:spAutoFit/>
          </a:bodyPr>
          <a:lstStyle/>
          <a:p>
            <a:pPr algn="just"/>
            <a:r>
              <a:rPr lang="fr-FR" sz="1800" kern="100" dirty="0">
                <a:ea typeface="Calibri" panose="020F0502020204030204" pitchFamily="34" charset="0"/>
                <a:cs typeface="Times New Roman" panose="02020603050405020304" pitchFamily="18" charset="0"/>
              </a:rPr>
              <a:t>L'automatisation peut accélérer la mise à jour des indices et réduire les erreurs humaines, permettant une publication plus fréquente et plus fiable de l'IPPI. L'utilisation de Big Data et de l'intelligence artificielle peut améliorer la collecte et l'analyse des données, rendant l'IPPI plus précis et plus réactif aux changements rapides du marché.</a:t>
            </a:r>
            <a:endParaRPr lang="fr-FR" sz="1800" kern="100" dirty="0">
              <a:effectLst/>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00D57718-41A9-BD65-8E38-16D3AFD3877F}"/>
              </a:ext>
            </a:extLst>
          </p:cNvPr>
          <p:cNvSpPr txBox="1"/>
          <p:nvPr/>
        </p:nvSpPr>
        <p:spPr>
          <a:xfrm>
            <a:off x="1551536" y="4910010"/>
            <a:ext cx="4279872" cy="369332"/>
          </a:xfrm>
          <a:prstGeom prst="rect">
            <a:avLst/>
          </a:prstGeom>
          <a:noFill/>
        </p:spPr>
        <p:txBody>
          <a:bodyPr wrap="square" rtlCol="0">
            <a:spAutoFit/>
          </a:bodyPr>
          <a:lstStyle/>
          <a:p>
            <a:r>
              <a:rPr lang="fr-FR" kern="100" dirty="0">
                <a:ea typeface="Calibri" panose="020F0502020204030204" pitchFamily="34" charset="0"/>
                <a:cs typeface="Times New Roman" panose="02020603050405020304" pitchFamily="18" charset="0"/>
              </a:rPr>
              <a:t>L</a:t>
            </a:r>
            <a:r>
              <a:rPr lang="fr-FR" sz="1800" kern="100" dirty="0">
                <a:ea typeface="Calibri" panose="020F0502020204030204" pitchFamily="34" charset="0"/>
                <a:cs typeface="Times New Roman" panose="02020603050405020304" pitchFamily="18" charset="0"/>
              </a:rPr>
              <a:t>’évolution des secteurs industriels</a:t>
            </a:r>
          </a:p>
        </p:txBody>
      </p:sp>
      <p:sp>
        <p:nvSpPr>
          <p:cNvPr id="13" name="TextBox 12">
            <a:extLst>
              <a:ext uri="{FF2B5EF4-FFF2-40B4-BE49-F238E27FC236}">
                <a16:creationId xmlns:a16="http://schemas.microsoft.com/office/drawing/2014/main" id="{52F8482C-78AE-EB76-06A6-1E0970ECDB01}"/>
              </a:ext>
            </a:extLst>
          </p:cNvPr>
          <p:cNvSpPr txBox="1"/>
          <p:nvPr/>
        </p:nvSpPr>
        <p:spPr>
          <a:xfrm>
            <a:off x="1816128" y="5326412"/>
            <a:ext cx="8956647" cy="923330"/>
          </a:xfrm>
          <a:prstGeom prst="rect">
            <a:avLst/>
          </a:prstGeom>
          <a:noFill/>
        </p:spPr>
        <p:txBody>
          <a:bodyPr wrap="square" rtlCol="0">
            <a:spAutoFit/>
          </a:bodyPr>
          <a:lstStyle/>
          <a:p>
            <a:pPr algn="just"/>
            <a:r>
              <a:rPr lang="fr-FR" sz="1800" kern="100" dirty="0">
                <a:ea typeface="Calibri" panose="020F0502020204030204" pitchFamily="34" charset="0"/>
                <a:cs typeface="Times New Roman" panose="02020603050405020304" pitchFamily="18" charset="0"/>
              </a:rPr>
              <a:t>Avec l'émergence de nouvelles industries, telles que les technologies vertes et les énergies renouvelables, l'IPPI devra s'adapter pour inclure ces secteurs et fournir des indicateurs pertinents pour les nouvelles dynamiques économiques.</a:t>
            </a:r>
            <a:endParaRPr lang="en-US" dirty="0"/>
          </a:p>
        </p:txBody>
      </p:sp>
    </p:spTree>
    <p:extLst>
      <p:ext uri="{BB962C8B-B14F-4D97-AF65-F5344CB8AC3E}">
        <p14:creationId xmlns:p14="http://schemas.microsoft.com/office/powerpoint/2010/main" val="165859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66F8AC-9617-6853-9892-66F4312942FF}"/>
              </a:ext>
            </a:extLst>
          </p:cNvPr>
          <p:cNvSpPr txBox="1"/>
          <p:nvPr/>
        </p:nvSpPr>
        <p:spPr>
          <a:xfrm>
            <a:off x="491613" y="1252329"/>
            <a:ext cx="4729316" cy="707886"/>
          </a:xfrm>
          <a:prstGeom prst="rect">
            <a:avLst/>
          </a:prstGeom>
          <a:noFill/>
        </p:spPr>
        <p:txBody>
          <a:bodyPr wrap="square" rtlCol="0">
            <a:spAutoFit/>
          </a:bodyPr>
          <a:lstStyle/>
          <a:p>
            <a:r>
              <a:rPr lang="fr-FR" sz="4000" dirty="0">
                <a:latin typeface="+mj-lt"/>
              </a:rPr>
              <a:t>Plan de présentation</a:t>
            </a:r>
            <a:endParaRPr lang="en-US" sz="4000" dirty="0">
              <a:latin typeface="+mj-lt"/>
            </a:endParaRPr>
          </a:p>
        </p:txBody>
      </p:sp>
      <p:grpSp>
        <p:nvGrpSpPr>
          <p:cNvPr id="13" name="Group 12">
            <a:extLst>
              <a:ext uri="{FF2B5EF4-FFF2-40B4-BE49-F238E27FC236}">
                <a16:creationId xmlns:a16="http://schemas.microsoft.com/office/drawing/2014/main" id="{234A5DAA-F151-CEC2-68A1-F2303B0320C7}"/>
              </a:ext>
            </a:extLst>
          </p:cNvPr>
          <p:cNvGrpSpPr/>
          <p:nvPr/>
        </p:nvGrpSpPr>
        <p:grpSpPr>
          <a:xfrm>
            <a:off x="5220929" y="2520496"/>
            <a:ext cx="4906296" cy="45719"/>
            <a:chOff x="5220929" y="2520496"/>
            <a:chExt cx="4906296" cy="45719"/>
          </a:xfrm>
        </p:grpSpPr>
        <p:cxnSp>
          <p:nvCxnSpPr>
            <p:cNvPr id="4" name="Straight Connector 3">
              <a:extLst>
                <a:ext uri="{FF2B5EF4-FFF2-40B4-BE49-F238E27FC236}">
                  <a16:creationId xmlns:a16="http://schemas.microsoft.com/office/drawing/2014/main" id="{93C02884-278F-AADE-BB1E-479DEF120A61}"/>
                </a:ext>
              </a:extLst>
            </p:cNvPr>
            <p:cNvCxnSpPr>
              <a:cxnSpLocks/>
              <a:endCxn id="5" idx="1"/>
            </p:cNvCxnSpPr>
            <p:nvPr/>
          </p:nvCxnSpPr>
          <p:spPr>
            <a:xfrm>
              <a:off x="5220929" y="2530330"/>
              <a:ext cx="3126657" cy="13026"/>
            </a:xfrm>
            <a:prstGeom prst="line">
              <a:avLst/>
            </a:prstGeom>
            <a:ln>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642137C1-208D-3A24-A6D1-A094817B1E56}"/>
                </a:ext>
              </a:extLst>
            </p:cNvPr>
            <p:cNvSpPr/>
            <p:nvPr/>
          </p:nvSpPr>
          <p:spPr>
            <a:xfrm>
              <a:off x="8347586" y="2520496"/>
              <a:ext cx="1779639" cy="4571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85D7BA7-255B-D20D-D680-924A68F4893B}"/>
              </a:ext>
            </a:extLst>
          </p:cNvPr>
          <p:cNvSpPr txBox="1"/>
          <p:nvPr/>
        </p:nvSpPr>
        <p:spPr>
          <a:xfrm>
            <a:off x="5220929" y="2867434"/>
            <a:ext cx="5707625" cy="3539430"/>
          </a:xfrm>
          <a:prstGeom prst="rect">
            <a:avLst/>
          </a:prstGeom>
          <a:noFill/>
        </p:spPr>
        <p:txBody>
          <a:bodyPr wrap="square" rtlCol="0">
            <a:spAutoFit/>
          </a:bodyPr>
          <a:lstStyle/>
          <a:p>
            <a:r>
              <a:rPr lang="fr-FR" sz="2800" dirty="0">
                <a:cs typeface="Times New Roman" panose="02020603050405020304" pitchFamily="18" charset="0"/>
              </a:rPr>
              <a:t>Introduction</a:t>
            </a:r>
          </a:p>
          <a:p>
            <a:r>
              <a:rPr lang="fr-FR" sz="2800" dirty="0">
                <a:cs typeface="Times New Roman" panose="02020603050405020304" pitchFamily="18" charset="0"/>
              </a:rPr>
              <a:t>Sigles et abréviations</a:t>
            </a:r>
          </a:p>
          <a:p>
            <a:pPr marL="342900" indent="-342900">
              <a:buFont typeface="+mj-lt"/>
              <a:buAutoNum type="arabicPeriod"/>
            </a:pPr>
            <a:r>
              <a:rPr lang="fr-FR" sz="2800" dirty="0">
                <a:cs typeface="Times New Roman" panose="02020603050405020304" pitchFamily="18" charset="0"/>
              </a:rPr>
              <a:t>Historique</a:t>
            </a:r>
          </a:p>
          <a:p>
            <a:pPr marL="342900" indent="-342900">
              <a:buFont typeface="+mj-lt"/>
              <a:buAutoNum type="arabicPeriod"/>
            </a:pPr>
            <a:r>
              <a:rPr lang="fr-FR" sz="2800" dirty="0">
                <a:cs typeface="Times New Roman" panose="02020603050405020304" pitchFamily="18" charset="0"/>
              </a:rPr>
              <a:t>Méthodologie de calcul</a:t>
            </a:r>
          </a:p>
          <a:p>
            <a:pPr marL="342900" indent="-342900">
              <a:buFont typeface="+mj-lt"/>
              <a:buAutoNum type="arabicPeriod"/>
            </a:pPr>
            <a:r>
              <a:rPr lang="fr-FR" sz="2800" dirty="0">
                <a:cs typeface="Times New Roman" panose="02020603050405020304" pitchFamily="18" charset="0"/>
              </a:rPr>
              <a:t>Utilisation et analyse de l’IPPI</a:t>
            </a:r>
          </a:p>
          <a:p>
            <a:pPr marL="342900" indent="-342900">
              <a:buFont typeface="+mj-lt"/>
              <a:buAutoNum type="arabicPeriod"/>
            </a:pPr>
            <a:r>
              <a:rPr lang="fr-FR" sz="2800" dirty="0">
                <a:cs typeface="Times New Roman" panose="02020603050405020304" pitchFamily="18" charset="0"/>
              </a:rPr>
              <a:t>Exemple</a:t>
            </a:r>
          </a:p>
          <a:p>
            <a:pPr marL="342900" indent="-342900">
              <a:buFont typeface="+mj-lt"/>
              <a:buAutoNum type="arabicPeriod"/>
            </a:pPr>
            <a:r>
              <a:rPr lang="fr-FR" sz="2800" dirty="0">
                <a:cs typeface="Times New Roman" panose="02020603050405020304" pitchFamily="18" charset="0"/>
              </a:rPr>
              <a:t>Enjeux et perspectives</a:t>
            </a:r>
          </a:p>
          <a:p>
            <a:r>
              <a:rPr lang="fr-FR" sz="2800" dirty="0">
                <a:cs typeface="Times New Roman" panose="02020603050405020304" pitchFamily="18" charset="0"/>
              </a:rPr>
              <a:t>Conclusion</a:t>
            </a:r>
          </a:p>
        </p:txBody>
      </p:sp>
      <p:sp>
        <p:nvSpPr>
          <p:cNvPr id="18" name="Rectangle 17">
            <a:extLst>
              <a:ext uri="{FF2B5EF4-FFF2-40B4-BE49-F238E27FC236}">
                <a16:creationId xmlns:a16="http://schemas.microsoft.com/office/drawing/2014/main" id="{9C1AAE2F-366E-D5CE-A88C-C08BF7D5086B}"/>
              </a:ext>
            </a:extLst>
          </p:cNvPr>
          <p:cNvSpPr/>
          <p:nvPr/>
        </p:nvSpPr>
        <p:spPr>
          <a:xfrm>
            <a:off x="491613" y="1042638"/>
            <a:ext cx="3264310" cy="45719"/>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500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1009227" y="2941885"/>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
            <a:extLst>
              <a:ext uri="{FF2B5EF4-FFF2-40B4-BE49-F238E27FC236}">
                <a16:creationId xmlns:a16="http://schemas.microsoft.com/office/drawing/2014/main" id="{83E2BC16-372B-64C8-C506-8648D31278D3}"/>
              </a:ext>
            </a:extLst>
          </p:cNvPr>
          <p:cNvSpPr txBox="1"/>
          <p:nvPr/>
        </p:nvSpPr>
        <p:spPr>
          <a:xfrm>
            <a:off x="496390" y="3898464"/>
            <a:ext cx="11286308" cy="1323439"/>
          </a:xfrm>
          <a:prstGeom prst="rect">
            <a:avLst/>
          </a:prstGeom>
          <a:noFill/>
        </p:spPr>
        <p:txBody>
          <a:bodyPr wrap="square" rtlCol="0">
            <a:spAutoFit/>
          </a:bodyPr>
          <a:lstStyle/>
          <a:p>
            <a:pPr defTabSz="4261104">
              <a:spcAft>
                <a:spcPts val="600"/>
              </a:spcAft>
            </a:pPr>
            <a:r>
              <a:rPr lang="fr-FR" sz="8000" dirty="0">
                <a:latin typeface="+mj-lt"/>
              </a:rPr>
              <a:t>A vos marques!</a:t>
            </a:r>
            <a:endParaRPr lang="en-US" sz="1600" dirty="0">
              <a:latin typeface="+mj-lt"/>
            </a:endParaRPr>
          </a:p>
        </p:txBody>
      </p:sp>
    </p:spTree>
    <p:extLst>
      <p:ext uri="{BB962C8B-B14F-4D97-AF65-F5344CB8AC3E}">
        <p14:creationId xmlns:p14="http://schemas.microsoft.com/office/powerpoint/2010/main" val="98906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1009227" y="2941885"/>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1">
            <a:extLst>
              <a:ext uri="{FF2B5EF4-FFF2-40B4-BE49-F238E27FC236}">
                <a16:creationId xmlns:a16="http://schemas.microsoft.com/office/drawing/2014/main" id="{83E2BC16-372B-64C8-C506-8648D31278D3}"/>
              </a:ext>
            </a:extLst>
          </p:cNvPr>
          <p:cNvSpPr txBox="1"/>
          <p:nvPr/>
        </p:nvSpPr>
        <p:spPr>
          <a:xfrm>
            <a:off x="3918859" y="3741710"/>
            <a:ext cx="4741815" cy="1323439"/>
          </a:xfrm>
          <a:prstGeom prst="rect">
            <a:avLst/>
          </a:prstGeom>
          <a:noFill/>
        </p:spPr>
        <p:txBody>
          <a:bodyPr wrap="square" rtlCol="0">
            <a:spAutoFit/>
          </a:bodyPr>
          <a:lstStyle/>
          <a:p>
            <a:pPr defTabSz="4261104">
              <a:spcAft>
                <a:spcPts val="600"/>
              </a:spcAft>
            </a:pPr>
            <a:r>
              <a:rPr lang="fr-FR" sz="8000" dirty="0">
                <a:latin typeface="+mj-lt"/>
              </a:rPr>
              <a:t>Prêts!</a:t>
            </a:r>
            <a:endParaRPr lang="en-US" sz="1600" dirty="0">
              <a:latin typeface="+mj-lt"/>
            </a:endParaRPr>
          </a:p>
        </p:txBody>
      </p:sp>
    </p:spTree>
    <p:extLst>
      <p:ext uri="{BB962C8B-B14F-4D97-AF65-F5344CB8AC3E}">
        <p14:creationId xmlns:p14="http://schemas.microsoft.com/office/powerpoint/2010/main" val="109526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2BC16-372B-64C8-C506-8648D31278D3}"/>
              </a:ext>
            </a:extLst>
          </p:cNvPr>
          <p:cNvSpPr txBox="1"/>
          <p:nvPr/>
        </p:nvSpPr>
        <p:spPr>
          <a:xfrm>
            <a:off x="496390" y="2566053"/>
            <a:ext cx="12096204" cy="1323439"/>
          </a:xfrm>
          <a:prstGeom prst="rect">
            <a:avLst/>
          </a:prstGeom>
          <a:noFill/>
        </p:spPr>
        <p:txBody>
          <a:bodyPr wrap="square" rtlCol="0">
            <a:spAutoFit/>
          </a:bodyPr>
          <a:lstStyle/>
          <a:p>
            <a:pPr defTabSz="4261104">
              <a:spcAft>
                <a:spcPts val="600"/>
              </a:spcAft>
            </a:pPr>
            <a:r>
              <a:rPr lang="fr-FR" sz="8000" dirty="0">
                <a:latin typeface="+mj-lt"/>
              </a:rPr>
              <a:t>Avons-nous compris?</a:t>
            </a:r>
            <a:endParaRPr lang="en-US" sz="16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830192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2BC16-372B-64C8-C506-8648D31278D3}"/>
              </a:ext>
            </a:extLst>
          </p:cNvPr>
          <p:cNvSpPr txBox="1"/>
          <p:nvPr/>
        </p:nvSpPr>
        <p:spPr>
          <a:xfrm>
            <a:off x="930850" y="1782281"/>
            <a:ext cx="3056707" cy="1323439"/>
          </a:xfrm>
          <a:prstGeom prst="rect">
            <a:avLst/>
          </a:prstGeom>
          <a:noFill/>
        </p:spPr>
        <p:txBody>
          <a:bodyPr wrap="square" rtlCol="0">
            <a:spAutoFit/>
          </a:bodyPr>
          <a:lstStyle/>
          <a:p>
            <a:pPr defTabSz="4261104">
              <a:spcAft>
                <a:spcPts val="600"/>
              </a:spcAft>
            </a:pPr>
            <a:r>
              <a:rPr lang="fr-FR" sz="8000" dirty="0">
                <a:latin typeface="+mj-lt"/>
              </a:rPr>
              <a:t>QCM</a:t>
            </a:r>
            <a:endParaRPr lang="en-US" sz="16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835332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155065"/>
            <a:ext cx="11090366" cy="1467902"/>
          </a:xfrm>
          <a:prstGeom prst="rect">
            <a:avLst/>
          </a:prstGeom>
        </p:spPr>
        <p:txBody>
          <a:bodyPr wrap="square">
            <a:spAutoFit/>
          </a:bodyPr>
          <a:lstStyle/>
          <a:p>
            <a:pPr marL="342900" lvl="0" indent="-342900" algn="just">
              <a:lnSpc>
                <a:spcPct val="107000"/>
              </a:lnSpc>
              <a:spcAft>
                <a:spcPts val="800"/>
              </a:spcAft>
              <a:buFont typeface="+mj-lt"/>
              <a:buAutoNum type="arabicPeriod"/>
            </a:pPr>
            <a:r>
              <a:rPr lang="fr-FR" sz="2800" kern="100" dirty="0">
                <a:ea typeface="Calibri" panose="020F0502020204030204" pitchFamily="34" charset="0"/>
                <a:cs typeface="Times New Roman" panose="02020603050405020304" pitchFamily="18" charset="0"/>
              </a:rPr>
              <a:t> L'IPPI mesure les variations des prix des produits industriels, y compris les taxes, les marges de transport et les marges commerciales.</a:t>
            </a:r>
          </a:p>
        </p:txBody>
      </p:sp>
      <p:sp>
        <p:nvSpPr>
          <p:cNvPr id="4" name="Rectangle 3"/>
          <p:cNvSpPr/>
          <p:nvPr/>
        </p:nvSpPr>
        <p:spPr>
          <a:xfrm>
            <a:off x="930850" y="4174769"/>
            <a:ext cx="10891036" cy="1928926"/>
          </a:xfrm>
          <a:prstGeom prst="rect">
            <a:avLst/>
          </a:prstGeom>
        </p:spPr>
        <p:txBody>
          <a:bodyPr wrap="square">
            <a:spAutoFit/>
          </a:bodyPr>
          <a:lstStyle/>
          <a:p>
            <a:pPr algn="just">
              <a:lnSpc>
                <a:spcPct val="107000"/>
              </a:lnSpc>
              <a:spcAft>
                <a:spcPts val="800"/>
              </a:spcAft>
            </a:pPr>
            <a:r>
              <a:rPr lang="fr-FR" sz="2800" b="1" kern="100" dirty="0">
                <a:ea typeface="Calibri" panose="020F0502020204030204" pitchFamily="34" charset="0"/>
                <a:cs typeface="Times New Roman" panose="02020603050405020304" pitchFamily="18" charset="0"/>
              </a:rPr>
              <a:t>Réponse: Faux. L'IPPI mesure les variations des prix des produits industriels en excluant les taxes, les marges de transport et les marges commerciales.</a:t>
            </a:r>
          </a:p>
        </p:txBody>
      </p:sp>
    </p:spTree>
    <p:extLst>
      <p:ext uri="{BB962C8B-B14F-4D97-AF65-F5344CB8AC3E}">
        <p14:creationId xmlns:p14="http://schemas.microsoft.com/office/powerpoint/2010/main" val="366560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0" y="2416322"/>
            <a:ext cx="12409714" cy="954107"/>
          </a:xfrm>
          <a:prstGeom prst="rect">
            <a:avLst/>
          </a:prstGeom>
        </p:spPr>
        <p:txBody>
          <a:bodyPr wrap="square">
            <a:spAutoFit/>
          </a:bodyPr>
          <a:lstStyle/>
          <a:p>
            <a:pPr lvl="0"/>
            <a:r>
              <a:rPr lang="fr-FR" sz="2800" dirty="0"/>
              <a:t> 2. L'IPPI est utilisé pour les ajustements contractuels, mais pas pour les négociations salariales.</a:t>
            </a:r>
          </a:p>
        </p:txBody>
      </p:sp>
      <p:sp>
        <p:nvSpPr>
          <p:cNvPr id="2" name="Rectangle 1"/>
          <p:cNvSpPr/>
          <p:nvPr/>
        </p:nvSpPr>
        <p:spPr>
          <a:xfrm>
            <a:off x="799011" y="4616424"/>
            <a:ext cx="11392989" cy="1384995"/>
          </a:xfrm>
          <a:prstGeom prst="rect">
            <a:avLst/>
          </a:prstGeom>
        </p:spPr>
        <p:txBody>
          <a:bodyPr wrap="square">
            <a:spAutoFit/>
          </a:bodyPr>
          <a:lstStyle/>
          <a:p>
            <a:r>
              <a:rPr lang="fr-FR" sz="2800" b="1" dirty="0"/>
              <a:t>Réponse: Faux. L'IPPI est utilisé à la fois pour les ajustements contractuels et les négociations salariales.</a:t>
            </a:r>
          </a:p>
        </p:txBody>
      </p:sp>
    </p:spTree>
    <p:extLst>
      <p:ext uri="{BB962C8B-B14F-4D97-AF65-F5344CB8AC3E}">
        <p14:creationId xmlns:p14="http://schemas.microsoft.com/office/powerpoint/2010/main" val="397507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1312434" cy="954107"/>
          </a:xfrm>
          <a:prstGeom prst="rect">
            <a:avLst/>
          </a:prstGeom>
        </p:spPr>
        <p:txBody>
          <a:bodyPr wrap="square">
            <a:spAutoFit/>
          </a:bodyPr>
          <a:lstStyle/>
          <a:p>
            <a:pPr lvl="0"/>
            <a:r>
              <a:rPr lang="fr-FR" sz="2800" dirty="0"/>
              <a:t>3. L'IPPI est un indicateur obsolète qui n'est plus utilisé dans les pays industrialisés.</a:t>
            </a:r>
          </a:p>
        </p:txBody>
      </p:sp>
      <p:sp>
        <p:nvSpPr>
          <p:cNvPr id="2" name="Rectangle 1"/>
          <p:cNvSpPr/>
          <p:nvPr/>
        </p:nvSpPr>
        <p:spPr>
          <a:xfrm>
            <a:off x="799011" y="3937155"/>
            <a:ext cx="10683240" cy="1815882"/>
          </a:xfrm>
          <a:prstGeom prst="rect">
            <a:avLst/>
          </a:prstGeom>
        </p:spPr>
        <p:txBody>
          <a:bodyPr wrap="square">
            <a:spAutoFit/>
          </a:bodyPr>
          <a:lstStyle/>
          <a:p>
            <a:r>
              <a:rPr lang="fr-FR" sz="2800" b="1" dirty="0"/>
              <a:t>Réponse: Faux. L'IPPI reste un indicateur crucial largement utilisé dans les pays industrialisés pour surveiller les tendances des prix dans le secteur manufacturier.</a:t>
            </a:r>
          </a:p>
        </p:txBody>
      </p:sp>
    </p:spTree>
    <p:extLst>
      <p:ext uri="{BB962C8B-B14F-4D97-AF65-F5344CB8AC3E}">
        <p14:creationId xmlns:p14="http://schemas.microsoft.com/office/powerpoint/2010/main" val="399406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930850" y="2442448"/>
            <a:ext cx="11088537" cy="1384995"/>
          </a:xfrm>
          <a:prstGeom prst="rect">
            <a:avLst/>
          </a:prstGeom>
        </p:spPr>
        <p:txBody>
          <a:bodyPr wrap="square">
            <a:spAutoFit/>
          </a:bodyPr>
          <a:lstStyle/>
          <a:p>
            <a:r>
              <a:rPr lang="fr-FR" sz="2800" dirty="0"/>
              <a:t>4. Tous les pays membres d'AFRISTAT produisent actuellement l'IPPI.</a:t>
            </a:r>
          </a:p>
          <a:p>
            <a:pPr lvl="0"/>
            <a:endParaRPr lang="fr-FR" sz="2800" dirty="0"/>
          </a:p>
        </p:txBody>
      </p:sp>
      <p:sp>
        <p:nvSpPr>
          <p:cNvPr id="2" name="Rectangle 1"/>
          <p:cNvSpPr/>
          <p:nvPr/>
        </p:nvSpPr>
        <p:spPr>
          <a:xfrm>
            <a:off x="799010" y="3937155"/>
            <a:ext cx="11205755" cy="954107"/>
          </a:xfrm>
          <a:prstGeom prst="rect">
            <a:avLst/>
          </a:prstGeom>
        </p:spPr>
        <p:txBody>
          <a:bodyPr wrap="square">
            <a:spAutoFit/>
          </a:bodyPr>
          <a:lstStyle/>
          <a:p>
            <a:r>
              <a:rPr lang="fr-FR" sz="2800" b="1" dirty="0"/>
              <a:t>Réponse: Faux. Seul le Sénégal produit actuellement l'IPPI parmi les pays membres d'AFRISTAT.</a:t>
            </a:r>
          </a:p>
        </p:txBody>
      </p:sp>
    </p:spTree>
    <p:extLst>
      <p:ext uri="{BB962C8B-B14F-4D97-AF65-F5344CB8AC3E}">
        <p14:creationId xmlns:p14="http://schemas.microsoft.com/office/powerpoint/2010/main" val="3561014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1384995"/>
          </a:xfrm>
          <a:prstGeom prst="rect">
            <a:avLst/>
          </a:prstGeom>
        </p:spPr>
        <p:txBody>
          <a:bodyPr wrap="square">
            <a:spAutoFit/>
          </a:bodyPr>
          <a:lstStyle/>
          <a:p>
            <a:pPr lvl="0"/>
            <a:r>
              <a:rPr lang="fr-FR" sz="2800" dirty="0"/>
              <a:t>5. L'IPPI peut être présenté uniquement sous forme d'indice.</a:t>
            </a:r>
          </a:p>
          <a:p>
            <a:pPr lvl="0"/>
            <a:endParaRPr lang="fr-FR" sz="2800" dirty="0"/>
          </a:p>
        </p:txBody>
      </p:sp>
      <p:sp>
        <p:nvSpPr>
          <p:cNvPr id="2" name="Rectangle 1"/>
          <p:cNvSpPr/>
          <p:nvPr/>
        </p:nvSpPr>
        <p:spPr>
          <a:xfrm>
            <a:off x="799010" y="3937155"/>
            <a:ext cx="11392990" cy="954107"/>
          </a:xfrm>
          <a:prstGeom prst="rect">
            <a:avLst/>
          </a:prstGeom>
        </p:spPr>
        <p:txBody>
          <a:bodyPr wrap="square">
            <a:spAutoFit/>
          </a:bodyPr>
          <a:lstStyle/>
          <a:p>
            <a:r>
              <a:rPr lang="fr-FR" sz="2800" b="1" dirty="0"/>
              <a:t>Réponse: Faux. L'IPPI peut être présenté à la fois en taux de croissance annuel et sous forme d'indice.</a:t>
            </a:r>
          </a:p>
        </p:txBody>
      </p:sp>
    </p:spTree>
    <p:extLst>
      <p:ext uri="{BB962C8B-B14F-4D97-AF65-F5344CB8AC3E}">
        <p14:creationId xmlns:p14="http://schemas.microsoft.com/office/powerpoint/2010/main" val="144097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954107"/>
          </a:xfrm>
          <a:prstGeom prst="rect">
            <a:avLst/>
          </a:prstGeom>
        </p:spPr>
        <p:txBody>
          <a:bodyPr wrap="square">
            <a:spAutoFit/>
          </a:bodyPr>
          <a:lstStyle/>
          <a:p>
            <a:r>
              <a:rPr lang="fr-FR" sz="2800" dirty="0"/>
              <a:t>6. L'IPPI est un indicateur utilisé uniquement pour les secteurs manufacturiers.</a:t>
            </a:r>
          </a:p>
        </p:txBody>
      </p:sp>
      <p:sp>
        <p:nvSpPr>
          <p:cNvPr id="2" name="Rectangle 1"/>
          <p:cNvSpPr/>
          <p:nvPr/>
        </p:nvSpPr>
        <p:spPr>
          <a:xfrm>
            <a:off x="799010" y="3937155"/>
            <a:ext cx="11392990" cy="1815882"/>
          </a:xfrm>
          <a:prstGeom prst="rect">
            <a:avLst/>
          </a:prstGeom>
        </p:spPr>
        <p:txBody>
          <a:bodyPr wrap="square">
            <a:spAutoFit/>
          </a:bodyPr>
          <a:lstStyle/>
          <a:p>
            <a:r>
              <a:rPr lang="fr-FR" sz="2800" b="1" dirty="0"/>
              <a:t>Réponse: Faux. L'IPPI peut être utilisé pour suivre les prix des produits industriels, qu'ils soient manufacturiers ou non.</a:t>
            </a:r>
          </a:p>
          <a:p>
            <a:endParaRPr lang="fr-FR" sz="2800" b="1" dirty="0"/>
          </a:p>
        </p:txBody>
      </p:sp>
    </p:spTree>
    <p:extLst>
      <p:ext uri="{BB962C8B-B14F-4D97-AF65-F5344CB8AC3E}">
        <p14:creationId xmlns:p14="http://schemas.microsoft.com/office/powerpoint/2010/main" val="2890912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2415934" y="3010189"/>
            <a:ext cx="7360133" cy="1862048"/>
          </a:xfrm>
          <a:prstGeom prst="rect">
            <a:avLst/>
          </a:prstGeom>
          <a:noFill/>
        </p:spPr>
        <p:txBody>
          <a:bodyPr wrap="square" rtlCol="0">
            <a:spAutoFit/>
          </a:bodyPr>
          <a:lstStyle/>
          <a:p>
            <a:pPr defTabSz="4261104">
              <a:spcAft>
                <a:spcPts val="600"/>
              </a:spcAft>
            </a:pPr>
            <a:r>
              <a:rPr lang="fr-FR" sz="11500" dirty="0">
                <a:latin typeface="+mj-lt"/>
              </a:rPr>
              <a:t>Introduction</a:t>
            </a:r>
            <a:endParaRPr lang="en-US" sz="24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55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954107"/>
          </a:xfrm>
          <a:prstGeom prst="rect">
            <a:avLst/>
          </a:prstGeom>
        </p:spPr>
        <p:txBody>
          <a:bodyPr wrap="square">
            <a:spAutoFit/>
          </a:bodyPr>
          <a:lstStyle/>
          <a:p>
            <a:r>
              <a:rPr lang="fr-FR" sz="2800" dirty="0"/>
              <a:t>7. L'IPPI est un indicateur à long terme utilisé pour prédire les tendances économiques futures.</a:t>
            </a:r>
          </a:p>
        </p:txBody>
      </p:sp>
      <p:sp>
        <p:nvSpPr>
          <p:cNvPr id="2" name="Rectangle 1"/>
          <p:cNvSpPr/>
          <p:nvPr/>
        </p:nvSpPr>
        <p:spPr>
          <a:xfrm>
            <a:off x="799010" y="3937155"/>
            <a:ext cx="11392990" cy="954107"/>
          </a:xfrm>
          <a:prstGeom prst="rect">
            <a:avLst/>
          </a:prstGeom>
        </p:spPr>
        <p:txBody>
          <a:bodyPr wrap="square">
            <a:spAutoFit/>
          </a:bodyPr>
          <a:lstStyle/>
          <a:p>
            <a:r>
              <a:rPr lang="fr-FR" sz="2800" b="1" dirty="0"/>
              <a:t>Réponse: Faux. L'IPPI est un indicateur de court terme.</a:t>
            </a:r>
            <a:endParaRPr lang="fr-FR" sz="4000" b="1" dirty="0"/>
          </a:p>
        </p:txBody>
      </p:sp>
    </p:spTree>
    <p:extLst>
      <p:ext uri="{BB962C8B-B14F-4D97-AF65-F5344CB8AC3E}">
        <p14:creationId xmlns:p14="http://schemas.microsoft.com/office/powerpoint/2010/main" val="126286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954107"/>
          </a:xfrm>
          <a:prstGeom prst="rect">
            <a:avLst/>
          </a:prstGeom>
        </p:spPr>
        <p:txBody>
          <a:bodyPr wrap="square">
            <a:spAutoFit/>
          </a:bodyPr>
          <a:lstStyle/>
          <a:p>
            <a:r>
              <a:rPr lang="fr-FR" sz="2800" dirty="0"/>
              <a:t>8. L’Indice des Prix de Production Industrielle (IPPI) a une base fixée à 100 en 2015. </a:t>
            </a:r>
          </a:p>
        </p:txBody>
      </p:sp>
      <p:sp>
        <p:nvSpPr>
          <p:cNvPr id="2" name="Rectangle 1"/>
          <p:cNvSpPr/>
          <p:nvPr/>
        </p:nvSpPr>
        <p:spPr>
          <a:xfrm>
            <a:off x="799010" y="3937155"/>
            <a:ext cx="11392990" cy="523220"/>
          </a:xfrm>
          <a:prstGeom prst="rect">
            <a:avLst/>
          </a:prstGeom>
        </p:spPr>
        <p:txBody>
          <a:bodyPr wrap="square">
            <a:spAutoFit/>
          </a:bodyPr>
          <a:lstStyle/>
          <a:p>
            <a:r>
              <a:rPr lang="fr-FR" sz="2800" b="1" dirty="0"/>
              <a:t>Réponse: Vrai.</a:t>
            </a:r>
            <a:endParaRPr lang="fr-FR" sz="4000" b="1" dirty="0"/>
          </a:p>
        </p:txBody>
      </p:sp>
    </p:spTree>
    <p:extLst>
      <p:ext uri="{BB962C8B-B14F-4D97-AF65-F5344CB8AC3E}">
        <p14:creationId xmlns:p14="http://schemas.microsoft.com/office/powerpoint/2010/main" val="92468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954107"/>
          </a:xfrm>
          <a:prstGeom prst="rect">
            <a:avLst/>
          </a:prstGeom>
        </p:spPr>
        <p:txBody>
          <a:bodyPr wrap="square">
            <a:spAutoFit/>
          </a:bodyPr>
          <a:lstStyle/>
          <a:p>
            <a:pPr lvl="0"/>
            <a:r>
              <a:rPr lang="fr-FR" sz="2800" dirty="0"/>
              <a:t>9. L’IPPI ne mesure que les variations de prix des produits industriels à la sortie de la production. </a:t>
            </a:r>
          </a:p>
        </p:txBody>
      </p:sp>
      <p:sp>
        <p:nvSpPr>
          <p:cNvPr id="2" name="Rectangle 1"/>
          <p:cNvSpPr/>
          <p:nvPr/>
        </p:nvSpPr>
        <p:spPr>
          <a:xfrm>
            <a:off x="799010" y="3937155"/>
            <a:ext cx="11392990" cy="523220"/>
          </a:xfrm>
          <a:prstGeom prst="rect">
            <a:avLst/>
          </a:prstGeom>
        </p:spPr>
        <p:txBody>
          <a:bodyPr wrap="square">
            <a:spAutoFit/>
          </a:bodyPr>
          <a:lstStyle/>
          <a:p>
            <a:r>
              <a:rPr lang="fr-FR" sz="2800" b="1" dirty="0"/>
              <a:t>Réponse: Vrai.</a:t>
            </a:r>
            <a:endParaRPr lang="fr-FR" sz="4000" b="1" dirty="0"/>
          </a:p>
        </p:txBody>
      </p:sp>
    </p:spTree>
    <p:extLst>
      <p:ext uri="{BB962C8B-B14F-4D97-AF65-F5344CB8AC3E}">
        <p14:creationId xmlns:p14="http://schemas.microsoft.com/office/powerpoint/2010/main" val="21716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954107"/>
          </a:xfrm>
          <a:prstGeom prst="rect">
            <a:avLst/>
          </a:prstGeom>
        </p:spPr>
        <p:txBody>
          <a:bodyPr wrap="square">
            <a:spAutoFit/>
          </a:bodyPr>
          <a:lstStyle/>
          <a:p>
            <a:pPr lvl="0"/>
            <a:r>
              <a:rPr lang="fr-FR" sz="2800" dirty="0"/>
              <a:t>10. L’échantillon pour l’IPPI est tiré uniquement en fonction du chiffre d’affaires des entreprises. </a:t>
            </a:r>
          </a:p>
        </p:txBody>
      </p:sp>
      <p:sp>
        <p:nvSpPr>
          <p:cNvPr id="2" name="Rectangle 1"/>
          <p:cNvSpPr/>
          <p:nvPr/>
        </p:nvSpPr>
        <p:spPr>
          <a:xfrm>
            <a:off x="799010" y="3937155"/>
            <a:ext cx="11392990" cy="1384995"/>
          </a:xfrm>
          <a:prstGeom prst="rect">
            <a:avLst/>
          </a:prstGeom>
        </p:spPr>
        <p:txBody>
          <a:bodyPr wrap="square">
            <a:spAutoFit/>
          </a:bodyPr>
          <a:lstStyle/>
          <a:p>
            <a:r>
              <a:rPr lang="fr-FR" sz="2800" b="1" dirty="0"/>
              <a:t>Réponse: Faux. L’échantillon est tiré en fonction de plusieurs critères tels que la valeur ajoutée, le chiffre d’affaires et les effectifs.</a:t>
            </a:r>
          </a:p>
        </p:txBody>
      </p:sp>
    </p:spTree>
    <p:extLst>
      <p:ext uri="{BB962C8B-B14F-4D97-AF65-F5344CB8AC3E}">
        <p14:creationId xmlns:p14="http://schemas.microsoft.com/office/powerpoint/2010/main" val="3979090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731520" y="2442448"/>
            <a:ext cx="10855234" cy="1384995"/>
          </a:xfrm>
          <a:prstGeom prst="rect">
            <a:avLst/>
          </a:prstGeom>
        </p:spPr>
        <p:txBody>
          <a:bodyPr wrap="square">
            <a:spAutoFit/>
          </a:bodyPr>
          <a:lstStyle/>
          <a:p>
            <a:r>
              <a:rPr lang="fr-FR" sz="2800" dirty="0"/>
              <a:t>11. L’IPPI est utilisé par les entreprises pour ajuster les prix de vente et gérer les coûts des matières premières. </a:t>
            </a:r>
          </a:p>
        </p:txBody>
      </p:sp>
      <p:sp>
        <p:nvSpPr>
          <p:cNvPr id="2" name="Rectangle 1"/>
          <p:cNvSpPr/>
          <p:nvPr/>
        </p:nvSpPr>
        <p:spPr>
          <a:xfrm>
            <a:off x="799010" y="3937155"/>
            <a:ext cx="11392990" cy="523220"/>
          </a:xfrm>
          <a:prstGeom prst="rect">
            <a:avLst/>
          </a:prstGeom>
        </p:spPr>
        <p:txBody>
          <a:bodyPr wrap="square">
            <a:spAutoFit/>
          </a:bodyPr>
          <a:lstStyle/>
          <a:p>
            <a:r>
              <a:rPr lang="fr-FR" sz="2800" b="1" dirty="0"/>
              <a:t>Réponse: Vrai</a:t>
            </a:r>
            <a:r>
              <a:rPr lang="fr-FR" b="1" dirty="0"/>
              <a:t>.</a:t>
            </a:r>
            <a:endParaRPr lang="fr-FR" sz="2800" b="1" dirty="0"/>
          </a:p>
        </p:txBody>
      </p:sp>
    </p:spTree>
    <p:extLst>
      <p:ext uri="{BB962C8B-B14F-4D97-AF65-F5344CB8AC3E}">
        <p14:creationId xmlns:p14="http://schemas.microsoft.com/office/powerpoint/2010/main" val="377916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2BC16-372B-64C8-C506-8648D31278D3}"/>
              </a:ext>
            </a:extLst>
          </p:cNvPr>
          <p:cNvSpPr txBox="1"/>
          <p:nvPr/>
        </p:nvSpPr>
        <p:spPr>
          <a:xfrm>
            <a:off x="7942218" y="2696682"/>
            <a:ext cx="3396341" cy="1323439"/>
          </a:xfrm>
          <a:prstGeom prst="rect">
            <a:avLst/>
          </a:prstGeom>
          <a:noFill/>
        </p:spPr>
        <p:txBody>
          <a:bodyPr wrap="square" rtlCol="0">
            <a:spAutoFit/>
          </a:bodyPr>
          <a:lstStyle/>
          <a:p>
            <a:pPr defTabSz="4261104">
              <a:spcAft>
                <a:spcPts val="600"/>
              </a:spcAft>
            </a:pPr>
            <a:r>
              <a:rPr lang="fr-FR" sz="8000" dirty="0">
                <a:latin typeface="+mj-lt"/>
              </a:rPr>
              <a:t>Quiz</a:t>
            </a:r>
            <a:endParaRPr lang="en-US" sz="16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566758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2616101"/>
          </a:xfrm>
          <a:prstGeom prst="rect">
            <a:avLst/>
          </a:prstGeom>
        </p:spPr>
        <p:txBody>
          <a:bodyPr wrap="square">
            <a:spAutoFit/>
          </a:bodyPr>
          <a:lstStyle/>
          <a:p>
            <a:pPr lvl="0"/>
            <a:r>
              <a:rPr lang="fr-FR" sz="2800" dirty="0"/>
              <a:t>1. </a:t>
            </a:r>
            <a:r>
              <a:rPr lang="fr-FR" dirty="0"/>
              <a:t>Quelle est la première étape dans le calcul de l’IPPI ? </a:t>
            </a:r>
          </a:p>
          <a:p>
            <a:r>
              <a:rPr lang="fr-FR" dirty="0"/>
              <a:t>a) Établir des indices élémentaires basés sur le rapport entre le prix actuel et la moyenne de l’année de référence pour chaque produit industriel. </a:t>
            </a:r>
          </a:p>
          <a:p>
            <a:r>
              <a:rPr lang="fr-FR" dirty="0"/>
              <a:t>b) Agréger les indices en indices de sous-branches grâce à la méthode de </a:t>
            </a:r>
            <a:r>
              <a:rPr lang="fr-FR" dirty="0" err="1"/>
              <a:t>Laspeyres</a:t>
            </a:r>
            <a:r>
              <a:rPr lang="fr-FR" dirty="0"/>
              <a:t>. </a:t>
            </a:r>
          </a:p>
          <a:p>
            <a:r>
              <a:rPr lang="fr-FR" dirty="0"/>
              <a:t>c) Pondérer les indices de sous-branches selon leur contribution respective à la valeur ajoutée industrielle totale. </a:t>
            </a:r>
          </a:p>
          <a:p>
            <a:r>
              <a:rPr lang="fr-FR" dirty="0"/>
              <a:t>d) Aucune des réponses ci-dessus.</a:t>
            </a:r>
          </a:p>
          <a:p>
            <a:endParaRPr lang="fr-FR" sz="2800" dirty="0"/>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a)</a:t>
            </a:r>
          </a:p>
        </p:txBody>
      </p:sp>
    </p:spTree>
    <p:extLst>
      <p:ext uri="{BB962C8B-B14F-4D97-AF65-F5344CB8AC3E}">
        <p14:creationId xmlns:p14="http://schemas.microsoft.com/office/powerpoint/2010/main" val="568167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2339102"/>
          </a:xfrm>
          <a:prstGeom prst="rect">
            <a:avLst/>
          </a:prstGeom>
        </p:spPr>
        <p:txBody>
          <a:bodyPr wrap="square">
            <a:spAutoFit/>
          </a:bodyPr>
          <a:lstStyle/>
          <a:p>
            <a:pPr lvl="0"/>
            <a:r>
              <a:rPr lang="fr-FR" sz="2800" dirty="0"/>
              <a:t>2. </a:t>
            </a:r>
            <a:r>
              <a:rPr lang="fr-FR" dirty="0"/>
              <a:t>Quel critère n’est pas utilisé pour la sélection d’un échantillon représentatif pour l’analyse statistique dans le secteur industriel ? </a:t>
            </a:r>
          </a:p>
          <a:p>
            <a:r>
              <a:rPr lang="fr-FR" dirty="0"/>
              <a:t>a) La valeur ajoutée </a:t>
            </a:r>
          </a:p>
          <a:p>
            <a:r>
              <a:rPr lang="fr-FR" dirty="0"/>
              <a:t>b) Le chiffre d’affaires </a:t>
            </a:r>
          </a:p>
          <a:p>
            <a:r>
              <a:rPr lang="fr-FR" dirty="0"/>
              <a:t>c) Les effectifs </a:t>
            </a:r>
          </a:p>
          <a:p>
            <a:r>
              <a:rPr lang="fr-FR" dirty="0"/>
              <a:t>d) Le nombre d’années d’existence de l’entreprise. </a:t>
            </a:r>
          </a:p>
          <a:p>
            <a:endParaRPr lang="fr-FR" sz="2800" dirty="0"/>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d)</a:t>
            </a:r>
          </a:p>
        </p:txBody>
      </p:sp>
    </p:spTree>
    <p:extLst>
      <p:ext uri="{BB962C8B-B14F-4D97-AF65-F5344CB8AC3E}">
        <p14:creationId xmlns:p14="http://schemas.microsoft.com/office/powerpoint/2010/main" val="3521067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631216"/>
          </a:xfrm>
          <a:prstGeom prst="rect">
            <a:avLst/>
          </a:prstGeom>
        </p:spPr>
        <p:txBody>
          <a:bodyPr wrap="square">
            <a:spAutoFit/>
          </a:bodyPr>
          <a:lstStyle/>
          <a:p>
            <a:pPr lvl="0"/>
            <a:r>
              <a:rPr lang="fr-FR" sz="2800" dirty="0"/>
              <a:t>3. </a:t>
            </a:r>
            <a:r>
              <a:rPr lang="fr-FR" dirty="0"/>
              <a:t>Quel rôle l’IPPI ne joue-t-il pas dans l’analyse économique ? </a:t>
            </a:r>
          </a:p>
          <a:p>
            <a:r>
              <a:rPr lang="fr-FR" dirty="0"/>
              <a:t>a) Offrir une perspective précoce sur les tendances inflationnistes. </a:t>
            </a:r>
          </a:p>
          <a:p>
            <a:r>
              <a:rPr lang="fr-FR" dirty="0"/>
              <a:t>b) Servir de guide pour ajuster les prix de vente. </a:t>
            </a:r>
          </a:p>
          <a:p>
            <a:r>
              <a:rPr lang="fr-FR" dirty="0"/>
              <a:t>c) Mesurer la rentabilité des entreprises. </a:t>
            </a:r>
          </a:p>
          <a:p>
            <a:r>
              <a:rPr lang="fr-FR" dirty="0"/>
              <a:t>d) Être un composant vital pour le calcul du PIB en termes réels. </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c)</a:t>
            </a:r>
          </a:p>
        </p:txBody>
      </p:sp>
    </p:spTree>
    <p:extLst>
      <p:ext uri="{BB962C8B-B14F-4D97-AF65-F5344CB8AC3E}">
        <p14:creationId xmlns:p14="http://schemas.microsoft.com/office/powerpoint/2010/main" val="174356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631216"/>
          </a:xfrm>
          <a:prstGeom prst="rect">
            <a:avLst/>
          </a:prstGeom>
        </p:spPr>
        <p:txBody>
          <a:bodyPr wrap="square">
            <a:spAutoFit/>
          </a:bodyPr>
          <a:lstStyle/>
          <a:p>
            <a:pPr lvl="0"/>
            <a:r>
              <a:rPr lang="fr-FR" sz="2800" dirty="0"/>
              <a:t>4. </a:t>
            </a:r>
            <a:r>
              <a:rPr lang="fr-FR" dirty="0"/>
              <a:t>Qu’est-ce que l’IPPI ne peut pas indiquer ? </a:t>
            </a:r>
          </a:p>
          <a:p>
            <a:r>
              <a:rPr lang="fr-FR" dirty="0"/>
              <a:t>a) Une pression inflationniste montante </a:t>
            </a:r>
          </a:p>
          <a:p>
            <a:r>
              <a:rPr lang="fr-FR" dirty="0"/>
              <a:t>b) Une faible demande et une économie en ralentissement </a:t>
            </a:r>
          </a:p>
          <a:p>
            <a:r>
              <a:rPr lang="fr-FR" dirty="0"/>
              <a:t>c) Des tendances sectorielles </a:t>
            </a:r>
          </a:p>
          <a:p>
            <a:r>
              <a:rPr lang="fr-FR" dirty="0"/>
              <a:t>d) Le niveau de satisfaction des employés dans les industries. </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d)</a:t>
            </a:r>
          </a:p>
        </p:txBody>
      </p:sp>
    </p:spTree>
    <p:extLst>
      <p:ext uri="{BB962C8B-B14F-4D97-AF65-F5344CB8AC3E}">
        <p14:creationId xmlns:p14="http://schemas.microsoft.com/office/powerpoint/2010/main" val="2596436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76FD59A-BED8-83C3-694D-D4763218E14D}"/>
              </a:ext>
            </a:extLst>
          </p:cNvPr>
          <p:cNvSpPr txBox="1"/>
          <p:nvPr/>
        </p:nvSpPr>
        <p:spPr>
          <a:xfrm>
            <a:off x="7599200" y="3854817"/>
            <a:ext cx="4143375" cy="1754326"/>
          </a:xfrm>
          <a:prstGeom prst="rect">
            <a:avLst/>
          </a:prstGeom>
          <a:noFill/>
        </p:spPr>
        <p:txBody>
          <a:bodyPr wrap="square" rtlCol="0">
            <a:spAutoFit/>
          </a:bodyPr>
          <a:lstStyle/>
          <a:p>
            <a:pPr algn="just"/>
            <a:r>
              <a:rPr lang="fr-FR" dirty="0"/>
              <a:t>Il est aussi utilisé pour les ajustements contractuels et les négociations salariales. C’est un indicateur indispensable pour comprendre et gérer les dynamiques économiques industrielles.</a:t>
            </a:r>
          </a:p>
        </p:txBody>
      </p:sp>
      <p:sp>
        <p:nvSpPr>
          <p:cNvPr id="15" name="Oval 14">
            <a:extLst>
              <a:ext uri="{FF2B5EF4-FFF2-40B4-BE49-F238E27FC236}">
                <a16:creationId xmlns:a16="http://schemas.microsoft.com/office/drawing/2014/main" id="{09B44D46-6403-A1E7-9E6E-E921B76704C4}"/>
              </a:ext>
            </a:extLst>
          </p:cNvPr>
          <p:cNvSpPr/>
          <p:nvPr/>
        </p:nvSpPr>
        <p:spPr>
          <a:xfrm>
            <a:off x="417673" y="1055868"/>
            <a:ext cx="485192" cy="47986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6E864D0-100D-36E5-672D-6370EFC3E736}"/>
              </a:ext>
            </a:extLst>
          </p:cNvPr>
          <p:cNvSpPr/>
          <p:nvPr/>
        </p:nvSpPr>
        <p:spPr>
          <a:xfrm>
            <a:off x="6871412" y="3854817"/>
            <a:ext cx="485192" cy="47986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8FE1FD4-F444-BAFA-05C1-2109BF26E7CB}"/>
              </a:ext>
            </a:extLst>
          </p:cNvPr>
          <p:cNvSpPr/>
          <p:nvPr/>
        </p:nvSpPr>
        <p:spPr>
          <a:xfrm>
            <a:off x="417673" y="3854817"/>
            <a:ext cx="485192" cy="47986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3811EB5-4FE6-E735-314A-4A80463C4A64}"/>
              </a:ext>
            </a:extLst>
          </p:cNvPr>
          <p:cNvSpPr/>
          <p:nvPr/>
        </p:nvSpPr>
        <p:spPr>
          <a:xfrm>
            <a:off x="6871412" y="1055868"/>
            <a:ext cx="485192" cy="47986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F176BA-4F23-D8F3-5B90-4201ECE6CF35}"/>
              </a:ext>
            </a:extLst>
          </p:cNvPr>
          <p:cNvSpPr txBox="1"/>
          <p:nvPr/>
        </p:nvSpPr>
        <p:spPr>
          <a:xfrm flipH="1">
            <a:off x="982049" y="1055868"/>
            <a:ext cx="5192650" cy="2031325"/>
          </a:xfrm>
          <a:prstGeom prst="rect">
            <a:avLst/>
          </a:prstGeom>
          <a:noFill/>
        </p:spPr>
        <p:txBody>
          <a:bodyPr wrap="square" rtlCol="0">
            <a:spAutoFit/>
          </a:bodyPr>
          <a:lstStyle/>
          <a:p>
            <a:pPr algn="just"/>
            <a:r>
              <a:rPr lang="fr-FR" dirty="0"/>
              <a:t>L’indice des prix de la production industrielle (IPPI) se définit comme un indicateur de court terme qui permet de mesurer, à une période bien définie, l’évolution des prix des transactions des produits fabriqués ou transformés par des unités industrielles résidentes et qui sont destinés à la consommation intérieure et à l'exportation.</a:t>
            </a:r>
          </a:p>
        </p:txBody>
      </p:sp>
      <p:sp>
        <p:nvSpPr>
          <p:cNvPr id="20" name="TextBox 19">
            <a:extLst>
              <a:ext uri="{FF2B5EF4-FFF2-40B4-BE49-F238E27FC236}">
                <a16:creationId xmlns:a16="http://schemas.microsoft.com/office/drawing/2014/main" id="{C6D0E4D1-B9C3-68FB-3CAE-DDAD14847CCF}"/>
              </a:ext>
            </a:extLst>
          </p:cNvPr>
          <p:cNvSpPr txBox="1"/>
          <p:nvPr/>
        </p:nvSpPr>
        <p:spPr>
          <a:xfrm>
            <a:off x="7599200" y="1055868"/>
            <a:ext cx="3999335" cy="1477328"/>
          </a:xfrm>
          <a:prstGeom prst="rect">
            <a:avLst/>
          </a:prstGeom>
          <a:noFill/>
        </p:spPr>
        <p:txBody>
          <a:bodyPr wrap="square" rtlCol="0">
            <a:spAutoFit/>
          </a:bodyPr>
          <a:lstStyle/>
          <a:p>
            <a:pPr algn="just"/>
            <a:r>
              <a:rPr lang="fr-FR" dirty="0"/>
              <a:t>Ce sont des prix départ usine, hors taxe et subventions, et hors marge de transport, c'est‐à‐dire les prix des biens vendus aux limites de l'établissement. </a:t>
            </a:r>
          </a:p>
        </p:txBody>
      </p:sp>
      <p:sp>
        <p:nvSpPr>
          <p:cNvPr id="21" name="TextBox 20">
            <a:extLst>
              <a:ext uri="{FF2B5EF4-FFF2-40B4-BE49-F238E27FC236}">
                <a16:creationId xmlns:a16="http://schemas.microsoft.com/office/drawing/2014/main" id="{EF34033E-33F8-172B-3F2F-383F5F843CBA}"/>
              </a:ext>
            </a:extLst>
          </p:cNvPr>
          <p:cNvSpPr txBox="1"/>
          <p:nvPr/>
        </p:nvSpPr>
        <p:spPr>
          <a:xfrm>
            <a:off x="982050" y="3993316"/>
            <a:ext cx="5192649" cy="1477328"/>
          </a:xfrm>
          <a:prstGeom prst="rect">
            <a:avLst/>
          </a:prstGeom>
          <a:noFill/>
        </p:spPr>
        <p:txBody>
          <a:bodyPr wrap="square" rtlCol="0">
            <a:spAutoFit/>
          </a:bodyPr>
          <a:lstStyle/>
          <a:p>
            <a:pPr algn="just"/>
            <a:r>
              <a:rPr lang="fr-FR" dirty="0"/>
              <a:t>Cet indice, qui reflète les changements de prix des produits industriels au fil du temps, permet aux entreprises de suivre les coûts, aux gouvernements de surveiller l'inflation et d'ajuster les politiques économiques. </a:t>
            </a:r>
          </a:p>
        </p:txBody>
      </p:sp>
    </p:spTree>
    <p:extLst>
      <p:ext uri="{BB962C8B-B14F-4D97-AF65-F5344CB8AC3E}">
        <p14:creationId xmlns:p14="http://schemas.microsoft.com/office/powerpoint/2010/main" val="253491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354217"/>
          </a:xfrm>
          <a:prstGeom prst="rect">
            <a:avLst/>
          </a:prstGeom>
        </p:spPr>
        <p:txBody>
          <a:bodyPr wrap="square">
            <a:spAutoFit/>
          </a:bodyPr>
          <a:lstStyle/>
          <a:p>
            <a:pPr lvl="0"/>
            <a:r>
              <a:rPr lang="fr-FR" sz="2800" dirty="0"/>
              <a:t>5. </a:t>
            </a:r>
            <a:r>
              <a:rPr lang="fr-FR" dirty="0"/>
              <a:t>Quels sont les deux principaux marchés pour lesquels l'IPPI est présenté ?</a:t>
            </a:r>
          </a:p>
          <a:p>
            <a:r>
              <a:rPr lang="fr-FR" dirty="0"/>
              <a:t> a) Marché intermédiaire et marché extérieur</a:t>
            </a:r>
          </a:p>
          <a:p>
            <a:r>
              <a:rPr lang="fr-FR" dirty="0"/>
              <a:t> b) Marché intérieur et marché international</a:t>
            </a:r>
          </a:p>
          <a:p>
            <a:r>
              <a:rPr lang="fr-FR" dirty="0"/>
              <a:t> c) Marché total et marché intérieur</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c)</a:t>
            </a:r>
          </a:p>
        </p:txBody>
      </p:sp>
    </p:spTree>
    <p:extLst>
      <p:ext uri="{BB962C8B-B14F-4D97-AF65-F5344CB8AC3E}">
        <p14:creationId xmlns:p14="http://schemas.microsoft.com/office/powerpoint/2010/main" val="707804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354217"/>
          </a:xfrm>
          <a:prstGeom prst="rect">
            <a:avLst/>
          </a:prstGeom>
        </p:spPr>
        <p:txBody>
          <a:bodyPr wrap="square">
            <a:spAutoFit/>
          </a:bodyPr>
          <a:lstStyle/>
          <a:p>
            <a:pPr lvl="0"/>
            <a:r>
              <a:rPr lang="fr-FR" sz="2800" dirty="0"/>
              <a:t>6. </a:t>
            </a:r>
            <a:r>
              <a:rPr lang="fr-FR" dirty="0"/>
              <a:t>L'IPPI peut être exprimé en :</a:t>
            </a:r>
          </a:p>
          <a:p>
            <a:r>
              <a:rPr lang="fr-FR" dirty="0"/>
              <a:t> a) Dollars américains</a:t>
            </a:r>
          </a:p>
          <a:p>
            <a:r>
              <a:rPr lang="fr-FR" dirty="0"/>
              <a:t> b) Euros</a:t>
            </a:r>
          </a:p>
          <a:p>
            <a:r>
              <a:rPr lang="fr-FR" dirty="0"/>
              <a:t> c) Taux de croissance annuel et sous forme d'indice</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c)</a:t>
            </a:r>
          </a:p>
        </p:txBody>
      </p:sp>
    </p:spTree>
    <p:extLst>
      <p:ext uri="{BB962C8B-B14F-4D97-AF65-F5344CB8AC3E}">
        <p14:creationId xmlns:p14="http://schemas.microsoft.com/office/powerpoint/2010/main" val="557546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354217"/>
          </a:xfrm>
          <a:prstGeom prst="rect">
            <a:avLst/>
          </a:prstGeom>
        </p:spPr>
        <p:txBody>
          <a:bodyPr wrap="square">
            <a:spAutoFit/>
          </a:bodyPr>
          <a:lstStyle/>
          <a:p>
            <a:pPr lvl="0"/>
            <a:r>
              <a:rPr lang="fr-FR" sz="2800" dirty="0"/>
              <a:t>7. </a:t>
            </a:r>
            <a:r>
              <a:rPr lang="fr-FR" dirty="0"/>
              <a:t>Quelle est la signification de l'acronyme "AFRISTAT"?</a:t>
            </a:r>
          </a:p>
          <a:p>
            <a:r>
              <a:rPr lang="fr-FR" dirty="0"/>
              <a:t> a) Association des Fabricants d'Industrie Statistique</a:t>
            </a:r>
          </a:p>
          <a:p>
            <a:r>
              <a:rPr lang="fr-FR" dirty="0"/>
              <a:t> b) Observatoire Economique et Statistique d’Afrique Subsaharienne</a:t>
            </a:r>
          </a:p>
          <a:p>
            <a:r>
              <a:rPr lang="fr-FR" dirty="0"/>
              <a:t> c) Agence pour la Statistique en Afrique</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b)</a:t>
            </a:r>
          </a:p>
        </p:txBody>
      </p:sp>
    </p:spTree>
    <p:extLst>
      <p:ext uri="{BB962C8B-B14F-4D97-AF65-F5344CB8AC3E}">
        <p14:creationId xmlns:p14="http://schemas.microsoft.com/office/powerpoint/2010/main" val="326781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354217"/>
          </a:xfrm>
          <a:prstGeom prst="rect">
            <a:avLst/>
          </a:prstGeom>
        </p:spPr>
        <p:txBody>
          <a:bodyPr wrap="square">
            <a:spAutoFit/>
          </a:bodyPr>
          <a:lstStyle/>
          <a:p>
            <a:pPr lvl="0"/>
            <a:r>
              <a:rPr lang="fr-FR" sz="2800" dirty="0"/>
              <a:t>8. </a:t>
            </a:r>
            <a:r>
              <a:rPr lang="fr-FR" dirty="0"/>
              <a:t>Quelle est la fréquence de publication de l'IPPI au Sénégal ?</a:t>
            </a:r>
          </a:p>
          <a:p>
            <a:r>
              <a:rPr lang="fr-FR" dirty="0"/>
              <a:t>a) Trimestrielle</a:t>
            </a:r>
          </a:p>
          <a:p>
            <a:r>
              <a:rPr lang="fr-FR" dirty="0"/>
              <a:t>b) Mensuelle</a:t>
            </a:r>
          </a:p>
          <a:p>
            <a:r>
              <a:rPr lang="fr-FR" dirty="0"/>
              <a:t>c) Annuelle</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b)</a:t>
            </a:r>
          </a:p>
        </p:txBody>
      </p:sp>
    </p:spTree>
    <p:extLst>
      <p:ext uri="{BB962C8B-B14F-4D97-AF65-F5344CB8AC3E}">
        <p14:creationId xmlns:p14="http://schemas.microsoft.com/office/powerpoint/2010/main" val="2137495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631216"/>
          </a:xfrm>
          <a:prstGeom prst="rect">
            <a:avLst/>
          </a:prstGeom>
        </p:spPr>
        <p:txBody>
          <a:bodyPr wrap="square">
            <a:spAutoFit/>
          </a:bodyPr>
          <a:lstStyle/>
          <a:p>
            <a:pPr lvl="0"/>
            <a:r>
              <a:rPr lang="fr-FR" sz="2800" dirty="0"/>
              <a:t>9. </a:t>
            </a:r>
            <a:r>
              <a:rPr lang="fr-FR" dirty="0"/>
              <a:t>Quelle est la définition de la production manufacturière?</a:t>
            </a:r>
          </a:p>
          <a:p>
            <a:r>
              <a:rPr lang="fr-FR" dirty="0"/>
              <a:t>a) La fabrication de biens finis uniquement</a:t>
            </a:r>
          </a:p>
          <a:p>
            <a:r>
              <a:rPr lang="fr-FR" dirty="0"/>
              <a:t>b) La fabrication de biens semi-transformés et autres biens intermédiaires, ainsi que des produits finis</a:t>
            </a:r>
          </a:p>
          <a:p>
            <a:r>
              <a:rPr lang="fr-FR" dirty="0"/>
              <a:t>c) La fabrication de biens de consommation uniquement</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b)</a:t>
            </a:r>
          </a:p>
        </p:txBody>
      </p:sp>
    </p:spTree>
    <p:extLst>
      <p:ext uri="{BB962C8B-B14F-4D97-AF65-F5344CB8AC3E}">
        <p14:creationId xmlns:p14="http://schemas.microsoft.com/office/powerpoint/2010/main" val="1240059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1908215"/>
          </a:xfrm>
          <a:prstGeom prst="rect">
            <a:avLst/>
          </a:prstGeom>
        </p:spPr>
        <p:txBody>
          <a:bodyPr wrap="square">
            <a:spAutoFit/>
          </a:bodyPr>
          <a:lstStyle/>
          <a:p>
            <a:pPr lvl="0"/>
            <a:r>
              <a:rPr lang="fr-FR" sz="2800" dirty="0"/>
              <a:t>10. </a:t>
            </a:r>
            <a:r>
              <a:rPr lang="fr-FR" dirty="0"/>
              <a:t>Quels sont les principaux freins à la production de l'indice de la production industrielle dans certains pays?</a:t>
            </a:r>
          </a:p>
          <a:p>
            <a:r>
              <a:rPr lang="fr-FR" dirty="0"/>
              <a:t>a) La surcharge de travail pour le personnel et l'absence d'investissements étrangers</a:t>
            </a:r>
          </a:p>
          <a:p>
            <a:r>
              <a:rPr lang="fr-FR" dirty="0"/>
              <a:t>b) L'insuffisance des ressources humaines et l'absence de soutien technique et financier</a:t>
            </a:r>
          </a:p>
          <a:p>
            <a:r>
              <a:rPr lang="fr-FR" dirty="0"/>
              <a:t>c) La faible demande des consommateurs et la concurrence étrangère</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b)</a:t>
            </a:r>
          </a:p>
        </p:txBody>
      </p:sp>
    </p:spTree>
    <p:extLst>
      <p:ext uri="{BB962C8B-B14F-4D97-AF65-F5344CB8AC3E}">
        <p14:creationId xmlns:p14="http://schemas.microsoft.com/office/powerpoint/2010/main" val="1392131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798FE8-5B7B-65FF-31BB-A61FA11C1EA6}"/>
              </a:ext>
            </a:extLst>
          </p:cNvPr>
          <p:cNvSpPr/>
          <p:nvPr/>
        </p:nvSpPr>
        <p:spPr>
          <a:xfrm>
            <a:off x="930850" y="1243715"/>
            <a:ext cx="9167011"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326571" y="2442448"/>
            <a:ext cx="11865429" cy="2185214"/>
          </a:xfrm>
          <a:prstGeom prst="rect">
            <a:avLst/>
          </a:prstGeom>
        </p:spPr>
        <p:txBody>
          <a:bodyPr wrap="square">
            <a:spAutoFit/>
          </a:bodyPr>
          <a:lstStyle/>
          <a:p>
            <a:pPr lvl="0"/>
            <a:r>
              <a:rPr lang="fr-FR" sz="2800" dirty="0"/>
              <a:t>11. </a:t>
            </a:r>
            <a:r>
              <a:rPr lang="fr-FR" dirty="0"/>
              <a:t>Quels sont les indices souvent considérés comme des indicateurs avancés de l'évolution des prix dans l'économie ?</a:t>
            </a:r>
          </a:p>
          <a:p>
            <a:r>
              <a:rPr lang="fr-FR" dirty="0"/>
              <a:t>a) Les indices des prix à la consommation (IPC)</a:t>
            </a:r>
          </a:p>
          <a:p>
            <a:r>
              <a:rPr lang="fr-FR" dirty="0"/>
              <a:t>b) Les indices de prix relatifs à des biens ou services spécifiques</a:t>
            </a:r>
          </a:p>
          <a:p>
            <a:r>
              <a:rPr lang="fr-FR" dirty="0"/>
              <a:t>c) Les déflateurs du PIB</a:t>
            </a:r>
          </a:p>
          <a:p>
            <a:r>
              <a:rPr lang="fr-FR" dirty="0"/>
              <a:t>d) Les indices des prix à la production (IPP)</a:t>
            </a:r>
          </a:p>
          <a:p>
            <a:r>
              <a:rPr lang="fr-FR" dirty="0"/>
              <a:t>e) Toutes les réponses ci-dessus</a:t>
            </a:r>
          </a:p>
        </p:txBody>
      </p:sp>
      <p:sp>
        <p:nvSpPr>
          <p:cNvPr id="2" name="Rectangle 1"/>
          <p:cNvSpPr/>
          <p:nvPr/>
        </p:nvSpPr>
        <p:spPr>
          <a:xfrm>
            <a:off x="799010" y="5974961"/>
            <a:ext cx="11392990" cy="523220"/>
          </a:xfrm>
          <a:prstGeom prst="rect">
            <a:avLst/>
          </a:prstGeom>
        </p:spPr>
        <p:txBody>
          <a:bodyPr wrap="square">
            <a:spAutoFit/>
          </a:bodyPr>
          <a:lstStyle/>
          <a:p>
            <a:r>
              <a:rPr lang="fr-FR" sz="2800" b="1" dirty="0"/>
              <a:t>Réponse: e)</a:t>
            </a:r>
          </a:p>
        </p:txBody>
      </p:sp>
    </p:spTree>
    <p:extLst>
      <p:ext uri="{BB962C8B-B14F-4D97-AF65-F5344CB8AC3E}">
        <p14:creationId xmlns:p14="http://schemas.microsoft.com/office/powerpoint/2010/main" val="332107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3178538" y="2793804"/>
            <a:ext cx="5834924" cy="1569660"/>
          </a:xfrm>
          <a:prstGeom prst="rect">
            <a:avLst/>
          </a:prstGeom>
          <a:noFill/>
        </p:spPr>
        <p:txBody>
          <a:bodyPr wrap="square" rtlCol="0">
            <a:spAutoFit/>
          </a:bodyPr>
          <a:lstStyle/>
          <a:p>
            <a:pPr defTabSz="4261104">
              <a:spcAft>
                <a:spcPts val="600"/>
              </a:spcAft>
            </a:pPr>
            <a:r>
              <a:rPr lang="fr-FR" sz="9600" dirty="0">
                <a:latin typeface="+mj-lt"/>
              </a:rPr>
              <a:t>Conclusion</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853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145B5C-0C37-1D6E-92CE-94C664E4C25B}"/>
              </a:ext>
            </a:extLst>
          </p:cNvPr>
          <p:cNvSpPr/>
          <p:nvPr/>
        </p:nvSpPr>
        <p:spPr>
          <a:xfrm>
            <a:off x="88490" y="98323"/>
            <a:ext cx="12015020" cy="6661354"/>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4396D4B-185C-903C-7740-4E9577AD591D}"/>
              </a:ext>
            </a:extLst>
          </p:cNvPr>
          <p:cNvSpPr txBox="1"/>
          <p:nvPr/>
        </p:nvSpPr>
        <p:spPr>
          <a:xfrm>
            <a:off x="2176462" y="843677"/>
            <a:ext cx="8429625" cy="2585323"/>
          </a:xfrm>
          <a:prstGeom prst="rect">
            <a:avLst/>
          </a:prstGeom>
          <a:noFill/>
        </p:spPr>
        <p:txBody>
          <a:bodyPr wrap="square" rtlCol="0">
            <a:spAutoFit/>
          </a:bodyPr>
          <a:lstStyle/>
          <a:p>
            <a:pPr algn="just">
              <a:spcAft>
                <a:spcPts val="800"/>
              </a:spcAft>
            </a:pPr>
            <a:r>
              <a:rPr lang="fr-FR" kern="100" dirty="0">
                <a:ea typeface="Calibri" panose="020F0502020204030204" pitchFamily="34" charset="0"/>
                <a:cs typeface="Times New Roman" panose="02020603050405020304" pitchFamily="18" charset="0"/>
              </a:rPr>
              <a:t>L'Indice des Prix à la Production Industrielle est un outil essentiel qui complète la famille des indicateurs conjoncturels produits jusqu’alors. Il enrichit l’analyse de la conjoncture économique et fournit à la comptabilité nationale un déflateur important de la production du secteur secondaire à travers l’industrie. Son évolution historique et méthodologique en a fait un indicateur clé pour suivre l'inflation et comprendre les dynamiques du marché. Les perspectives de l'IPPI sont prometteuses, avec une adoption croissante en Afrique et l'intégration de nouvelles technologies telles que le Big Data et l'intelligence artificielle. Cela devrait améliorer sa précision et sa pertinence continue. </a:t>
            </a:r>
          </a:p>
        </p:txBody>
      </p:sp>
      <p:sp>
        <p:nvSpPr>
          <p:cNvPr id="6" name="TextBox 5">
            <a:extLst>
              <a:ext uri="{FF2B5EF4-FFF2-40B4-BE49-F238E27FC236}">
                <a16:creationId xmlns:a16="http://schemas.microsoft.com/office/drawing/2014/main" id="{2AE66324-3A98-1EAF-338C-7421B06FF056}"/>
              </a:ext>
            </a:extLst>
          </p:cNvPr>
          <p:cNvSpPr txBox="1"/>
          <p:nvPr/>
        </p:nvSpPr>
        <p:spPr>
          <a:xfrm>
            <a:off x="2176462" y="4355674"/>
            <a:ext cx="8429625" cy="1477328"/>
          </a:xfrm>
          <a:prstGeom prst="rect">
            <a:avLst/>
          </a:prstGeom>
          <a:noFill/>
        </p:spPr>
        <p:txBody>
          <a:bodyPr wrap="square" rtlCol="0">
            <a:spAutoFit/>
          </a:bodyPr>
          <a:lstStyle/>
          <a:p>
            <a:pPr algn="just"/>
            <a:r>
              <a:rPr lang="fr-FR" kern="100" dirty="0">
                <a:ea typeface="Calibri" panose="020F0502020204030204" pitchFamily="34" charset="0"/>
                <a:cs typeface="Times New Roman" panose="02020603050405020304" pitchFamily="18" charset="0"/>
              </a:rPr>
              <a:t>Cependant, des défis persistent, notamment en matière de qualité des données, de ressources pour la collecte et l'analyse des données, et de réactivité aux changements économiques. Pour relever ces défis, une collaboration entre gouvernements et entreprises est essentielle, nécessitant des investissements dans les infrastructures statistiques et la formation de professionnels qualifiés.</a:t>
            </a:r>
            <a:endParaRPr lang="fr-FR" sz="1600" kern="100" dirty="0">
              <a:ea typeface="Calibri" panose="020F0502020204030204" pitchFamily="34" charset="0"/>
              <a:cs typeface="Times New Roman" panose="02020603050405020304" pitchFamily="18" charset="0"/>
            </a:endParaRPr>
          </a:p>
        </p:txBody>
      </p:sp>
      <p:pic>
        <p:nvPicPr>
          <p:cNvPr id="8" name="Graphic 7" descr="Stop with solid fill">
            <a:extLst>
              <a:ext uri="{FF2B5EF4-FFF2-40B4-BE49-F238E27FC236}">
                <a16:creationId xmlns:a16="http://schemas.microsoft.com/office/drawing/2014/main" id="{DDA25C18-7261-122F-814B-5D7EB70325A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7324" y="647700"/>
            <a:ext cx="719138" cy="719138"/>
          </a:xfrm>
          <a:prstGeom prst="rect">
            <a:avLst/>
          </a:prstGeom>
        </p:spPr>
      </p:pic>
      <p:pic>
        <p:nvPicPr>
          <p:cNvPr id="10" name="Graphic 9" descr="Warning outline">
            <a:extLst>
              <a:ext uri="{FF2B5EF4-FFF2-40B4-BE49-F238E27FC236}">
                <a16:creationId xmlns:a16="http://schemas.microsoft.com/office/drawing/2014/main" id="{E0F8C4A4-0F01-ECD3-1CF6-3213A48D876D}"/>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57324" y="4086225"/>
            <a:ext cx="719138" cy="719138"/>
          </a:xfrm>
          <a:prstGeom prst="rect">
            <a:avLst/>
          </a:prstGeom>
        </p:spPr>
      </p:pic>
    </p:spTree>
    <p:extLst>
      <p:ext uri="{BB962C8B-B14F-4D97-AF65-F5344CB8AC3E}">
        <p14:creationId xmlns:p14="http://schemas.microsoft.com/office/powerpoint/2010/main" val="1816439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1078818" y="2644170"/>
            <a:ext cx="10034365" cy="1569660"/>
          </a:xfrm>
          <a:prstGeom prst="rect">
            <a:avLst/>
          </a:prstGeom>
          <a:noFill/>
        </p:spPr>
        <p:txBody>
          <a:bodyPr wrap="square" rtlCol="0">
            <a:spAutoFit/>
          </a:bodyPr>
          <a:lstStyle/>
          <a:p>
            <a:pPr algn="ctr" defTabSz="4261104">
              <a:spcAft>
                <a:spcPts val="600"/>
              </a:spcAft>
            </a:pPr>
            <a:r>
              <a:rPr lang="fr-FR" sz="9600" dirty="0">
                <a:latin typeface="+mj-lt"/>
              </a:rPr>
              <a:t>MERCI</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63132" y="1935168"/>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27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2955516" y="2325098"/>
            <a:ext cx="6280967" cy="3046988"/>
          </a:xfrm>
          <a:prstGeom prst="rect">
            <a:avLst/>
          </a:prstGeom>
          <a:noFill/>
        </p:spPr>
        <p:txBody>
          <a:bodyPr wrap="square" rtlCol="0">
            <a:spAutoFit/>
          </a:bodyPr>
          <a:lstStyle/>
          <a:p>
            <a:pPr algn="ctr" defTabSz="4261104">
              <a:spcAft>
                <a:spcPts val="600"/>
              </a:spcAft>
            </a:pPr>
            <a:r>
              <a:rPr lang="fr-FR" sz="9600" dirty="0">
                <a:latin typeface="+mj-lt"/>
              </a:rPr>
              <a:t>Sigles et abréviations</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412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1">
            <a:extLst>
              <a:ext uri="{FF2B5EF4-FFF2-40B4-BE49-F238E27FC236}">
                <a16:creationId xmlns:a16="http://schemas.microsoft.com/office/drawing/2014/main" id="{CC3043FC-9147-F9FE-49E7-95513BD498CE}"/>
              </a:ext>
            </a:extLst>
          </p:cNvPr>
          <p:cNvGraphicFramePr/>
          <p:nvPr>
            <p:extLst>
              <p:ext uri="{D42A27DB-BD31-4B8C-83A1-F6EECF244321}">
                <p14:modId xmlns:p14="http://schemas.microsoft.com/office/powerpoint/2010/main" val="1267739080"/>
              </p:ext>
            </p:extLst>
          </p:nvPr>
        </p:nvGraphicFramePr>
        <p:xfrm>
          <a:off x="942391" y="751344"/>
          <a:ext cx="9498564" cy="535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7485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E2BC16-372B-64C8-C506-8648D31278D3}"/>
              </a:ext>
            </a:extLst>
          </p:cNvPr>
          <p:cNvSpPr txBox="1"/>
          <p:nvPr/>
        </p:nvSpPr>
        <p:spPr>
          <a:xfrm>
            <a:off x="3154159" y="2896598"/>
            <a:ext cx="5883683" cy="1569660"/>
          </a:xfrm>
          <a:prstGeom prst="rect">
            <a:avLst/>
          </a:prstGeom>
          <a:noFill/>
        </p:spPr>
        <p:txBody>
          <a:bodyPr wrap="square" rtlCol="0">
            <a:spAutoFit/>
          </a:bodyPr>
          <a:lstStyle/>
          <a:p>
            <a:pPr marL="514350" indent="-514350" defTabSz="4261104">
              <a:spcAft>
                <a:spcPts val="600"/>
              </a:spcAft>
              <a:buFont typeface="+mj-lt"/>
              <a:buAutoNum type="romanUcPeriod"/>
            </a:pPr>
            <a:r>
              <a:rPr lang="fr-FR" sz="9600" dirty="0">
                <a:latin typeface="+mj-lt"/>
              </a:rPr>
              <a:t>Historique</a:t>
            </a:r>
            <a:endParaRPr lang="en-US" sz="2000" dirty="0">
              <a:latin typeface="+mj-lt"/>
            </a:endParaRPr>
          </a:p>
        </p:txBody>
      </p:sp>
      <p:sp>
        <p:nvSpPr>
          <p:cNvPr id="5" name="Rectangle 4">
            <a:extLst>
              <a:ext uri="{FF2B5EF4-FFF2-40B4-BE49-F238E27FC236}">
                <a16:creationId xmlns:a16="http://schemas.microsoft.com/office/drawing/2014/main" id="{3C798FE8-5B7B-65FF-31BB-A61FA11C1EA6}"/>
              </a:ext>
            </a:extLst>
          </p:cNvPr>
          <p:cNvSpPr/>
          <p:nvPr/>
        </p:nvSpPr>
        <p:spPr>
          <a:xfrm>
            <a:off x="643467" y="1687851"/>
            <a:ext cx="10461427" cy="18108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12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6E09570D-A03A-4FCC-5D27-D5B43377AAE9}"/>
              </a:ext>
            </a:extLst>
          </p:cNvPr>
          <p:cNvSpPr>
            <a:spLocks noChangeArrowheads="1"/>
          </p:cNvSpPr>
          <p:nvPr/>
        </p:nvSpPr>
        <p:spPr bwMode="auto">
          <a:xfrm>
            <a:off x="0" y="257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25">
            <a:extLst>
              <a:ext uri="{FF2B5EF4-FFF2-40B4-BE49-F238E27FC236}">
                <a16:creationId xmlns:a16="http://schemas.microsoft.com/office/drawing/2014/main" id="{9F0B1D3B-498B-26A6-648F-2D99E2A3071F}"/>
              </a:ext>
            </a:extLst>
          </p:cNvPr>
          <p:cNvGrpSpPr/>
          <p:nvPr/>
        </p:nvGrpSpPr>
        <p:grpSpPr>
          <a:xfrm>
            <a:off x="6597102" y="1275667"/>
            <a:ext cx="5284335" cy="4622079"/>
            <a:chOff x="7167564" y="1794957"/>
            <a:chExt cx="4310062" cy="3882717"/>
          </a:xfrm>
        </p:grpSpPr>
        <p:sp>
          <p:nvSpPr>
            <p:cNvPr id="17" name="Rectangle: Rounded Corners 16">
              <a:extLst>
                <a:ext uri="{FF2B5EF4-FFF2-40B4-BE49-F238E27FC236}">
                  <a16:creationId xmlns:a16="http://schemas.microsoft.com/office/drawing/2014/main" id="{57AEF112-679A-3E22-86C0-EDFFF5574D10}"/>
                </a:ext>
              </a:extLst>
            </p:cNvPr>
            <p:cNvSpPr/>
            <p:nvPr/>
          </p:nvSpPr>
          <p:spPr>
            <a:xfrm>
              <a:off x="7167564" y="1794957"/>
              <a:ext cx="4310062" cy="38827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43E1A7-3C11-7E09-BC1F-3B67ACECE915}"/>
                </a:ext>
              </a:extLst>
            </p:cNvPr>
            <p:cNvSpPr txBox="1"/>
            <p:nvPr/>
          </p:nvSpPr>
          <p:spPr>
            <a:xfrm>
              <a:off x="7345653" y="3020312"/>
              <a:ext cx="3953884" cy="2404457"/>
            </a:xfrm>
            <a:prstGeom prst="rect">
              <a:avLst/>
            </a:prstGeom>
            <a:noFill/>
          </p:spPr>
          <p:txBody>
            <a:bodyPr wrap="square" rtlCol="0">
              <a:spAutoFit/>
            </a:bodyPr>
            <a:lstStyle/>
            <a:p>
              <a:pPr algn="just"/>
              <a:r>
                <a:rPr lang="fr-FR" dirty="0">
                  <a:solidFill>
                    <a:schemeClr val="bg1"/>
                  </a:solidFill>
                </a:rPr>
                <a:t> </a:t>
              </a:r>
              <a:r>
                <a:rPr lang="fr-FR" b="1" dirty="0">
                  <a:solidFill>
                    <a:schemeClr val="bg1"/>
                  </a:solidFill>
                </a:rPr>
                <a:t>L'Indice des Prix à la Production Industrielle </a:t>
              </a:r>
              <a:r>
                <a:rPr lang="fr-FR" dirty="0">
                  <a:solidFill>
                    <a:schemeClr val="bg1"/>
                  </a:solidFill>
                </a:rPr>
                <a:t>(IPPI) a été développé au début du XXe siècle pour mesurer les variations des prix des produits industriels. Initialement rudimentaire, l'IPPI s'est perfectionné au fil des décennies avec l'industrialisation croissante et l'amélioration des techniques statistiques, devenant un outil crucial pour l'analyse économique. </a:t>
              </a:r>
            </a:p>
            <a:p>
              <a:pPr algn="just"/>
              <a:endParaRPr lang="fr-FR" altLang="en-US" dirty="0">
                <a:solidFill>
                  <a:schemeClr val="bg1"/>
                </a:solidFill>
                <a:latin typeface="Aptos Narrow" panose="020B0004020202020204" pitchFamily="34" charset="0"/>
              </a:endParaRPr>
            </a:p>
          </p:txBody>
        </p:sp>
        <p:sp>
          <p:nvSpPr>
            <p:cNvPr id="19" name="TextBox 18">
              <a:extLst>
                <a:ext uri="{FF2B5EF4-FFF2-40B4-BE49-F238E27FC236}">
                  <a16:creationId xmlns:a16="http://schemas.microsoft.com/office/drawing/2014/main" id="{6DB25E0D-E319-94FE-AA0A-9324BA2CD846}"/>
                </a:ext>
              </a:extLst>
            </p:cNvPr>
            <p:cNvSpPr txBox="1"/>
            <p:nvPr/>
          </p:nvSpPr>
          <p:spPr>
            <a:xfrm>
              <a:off x="8717122" y="2005306"/>
              <a:ext cx="1356043" cy="1111738"/>
            </a:xfrm>
            <a:prstGeom prst="rect">
              <a:avLst/>
            </a:prstGeom>
            <a:noFill/>
          </p:spPr>
          <p:txBody>
            <a:bodyPr wrap="square" rtlCol="0">
              <a:spAutoFit/>
            </a:bodyPr>
            <a:lstStyle/>
            <a:p>
              <a:r>
                <a:rPr lang="fr-FR" sz="8000" b="1" dirty="0">
                  <a:solidFill>
                    <a:schemeClr val="bg1"/>
                  </a:solidFill>
                </a:rPr>
                <a:t>1/3</a:t>
              </a:r>
              <a:endParaRPr lang="en-US" sz="8000" b="1" dirty="0">
                <a:solidFill>
                  <a:schemeClr val="bg1"/>
                </a:solidFill>
              </a:endParaRPr>
            </a:p>
          </p:txBody>
        </p:sp>
      </p:grpSp>
      <p:grpSp>
        <p:nvGrpSpPr>
          <p:cNvPr id="50" name="Group 49">
            <a:extLst>
              <a:ext uri="{FF2B5EF4-FFF2-40B4-BE49-F238E27FC236}">
                <a16:creationId xmlns:a16="http://schemas.microsoft.com/office/drawing/2014/main" id="{B2B81457-0088-A736-05BF-B68B0B32FA76}"/>
              </a:ext>
            </a:extLst>
          </p:cNvPr>
          <p:cNvGrpSpPr/>
          <p:nvPr/>
        </p:nvGrpSpPr>
        <p:grpSpPr>
          <a:xfrm>
            <a:off x="0" y="71488"/>
            <a:ext cx="2375249" cy="914400"/>
            <a:chOff x="266653" y="120053"/>
            <a:chExt cx="2375249" cy="914400"/>
          </a:xfrm>
        </p:grpSpPr>
        <p:sp>
          <p:nvSpPr>
            <p:cNvPr id="47" name="TextBox 46">
              <a:extLst>
                <a:ext uri="{FF2B5EF4-FFF2-40B4-BE49-F238E27FC236}">
                  <a16:creationId xmlns:a16="http://schemas.microsoft.com/office/drawing/2014/main" id="{D4437226-32D2-71B4-4A77-8E4F8D8C6B3F}"/>
                </a:ext>
              </a:extLst>
            </p:cNvPr>
            <p:cNvSpPr txBox="1"/>
            <p:nvPr/>
          </p:nvSpPr>
          <p:spPr>
            <a:xfrm>
              <a:off x="1181053" y="345486"/>
              <a:ext cx="1460849" cy="461665"/>
            </a:xfrm>
            <a:prstGeom prst="rect">
              <a:avLst/>
            </a:prstGeom>
            <a:noFill/>
          </p:spPr>
          <p:txBody>
            <a:bodyPr wrap="none" rtlCol="0">
              <a:spAutoFit/>
            </a:bodyPr>
            <a:lstStyle/>
            <a:p>
              <a:r>
                <a:rPr lang="fr-FR" sz="2400" dirty="0">
                  <a:latin typeface="Aptos Narrow" panose="020B0004020202020204" pitchFamily="34" charset="0"/>
                </a:rPr>
                <a:t>Historique</a:t>
              </a:r>
              <a:endParaRPr lang="en-US" sz="2400" dirty="0">
                <a:latin typeface="Aptos Narrow" panose="020B0004020202020204" pitchFamily="34" charset="0"/>
              </a:endParaRPr>
            </a:p>
          </p:txBody>
        </p:sp>
        <p:pic>
          <p:nvPicPr>
            <p:cNvPr id="49" name="Graphic 48" descr="Rewind with solid fill">
              <a:extLst>
                <a:ext uri="{FF2B5EF4-FFF2-40B4-BE49-F238E27FC236}">
                  <a16:creationId xmlns:a16="http://schemas.microsoft.com/office/drawing/2014/main" id="{FDB91D83-F529-C632-2D71-AFC40585C0F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66653" y="120053"/>
              <a:ext cx="914400" cy="914400"/>
            </a:xfrm>
            <a:prstGeom prst="rect">
              <a:avLst/>
            </a:prstGeom>
          </p:spPr>
        </p:pic>
      </p:grpSp>
      <p:pic>
        <p:nvPicPr>
          <p:cNvPr id="3" name="Picture 2" descr="Simple blue graph">
            <a:extLst>
              <a:ext uri="{FF2B5EF4-FFF2-40B4-BE49-F238E27FC236}">
                <a16:creationId xmlns:a16="http://schemas.microsoft.com/office/drawing/2014/main" id="{F1ADD88C-62A2-8E71-4B01-80617207A2C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9011" y="1515012"/>
            <a:ext cx="5284334" cy="4143389"/>
          </a:xfrm>
          <a:prstGeom prst="rect">
            <a:avLst/>
          </a:prstGeom>
          <a:ln>
            <a:noFill/>
          </a:ln>
          <a:effectLst>
            <a:softEdge rad="112500"/>
          </a:effectLst>
        </p:spPr>
      </p:pic>
    </p:spTree>
    <p:extLst>
      <p:ext uri="{BB962C8B-B14F-4D97-AF65-F5344CB8AC3E}">
        <p14:creationId xmlns:p14="http://schemas.microsoft.com/office/powerpoint/2010/main" val="3015722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6E09570D-A03A-4FCC-5D27-D5B43377AAE9}"/>
              </a:ext>
            </a:extLst>
          </p:cNvPr>
          <p:cNvSpPr>
            <a:spLocks noChangeArrowheads="1"/>
          </p:cNvSpPr>
          <p:nvPr/>
        </p:nvSpPr>
        <p:spPr bwMode="auto">
          <a:xfrm>
            <a:off x="0" y="257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25">
            <a:extLst>
              <a:ext uri="{FF2B5EF4-FFF2-40B4-BE49-F238E27FC236}">
                <a16:creationId xmlns:a16="http://schemas.microsoft.com/office/drawing/2014/main" id="{9F0B1D3B-498B-26A6-648F-2D99E2A3071F}"/>
              </a:ext>
            </a:extLst>
          </p:cNvPr>
          <p:cNvGrpSpPr/>
          <p:nvPr/>
        </p:nvGrpSpPr>
        <p:grpSpPr>
          <a:xfrm>
            <a:off x="6597102" y="1275667"/>
            <a:ext cx="5284335" cy="4622079"/>
            <a:chOff x="7167564" y="1794957"/>
            <a:chExt cx="4310062" cy="3882717"/>
          </a:xfrm>
        </p:grpSpPr>
        <p:sp>
          <p:nvSpPr>
            <p:cNvPr id="17" name="Rectangle: Rounded Corners 16">
              <a:extLst>
                <a:ext uri="{FF2B5EF4-FFF2-40B4-BE49-F238E27FC236}">
                  <a16:creationId xmlns:a16="http://schemas.microsoft.com/office/drawing/2014/main" id="{57AEF112-679A-3E22-86C0-EDFFF5574D10}"/>
                </a:ext>
              </a:extLst>
            </p:cNvPr>
            <p:cNvSpPr/>
            <p:nvPr/>
          </p:nvSpPr>
          <p:spPr>
            <a:xfrm>
              <a:off x="7167564" y="1794957"/>
              <a:ext cx="4310062" cy="3882717"/>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43E1A7-3C11-7E09-BC1F-3B67ACECE915}"/>
                </a:ext>
              </a:extLst>
            </p:cNvPr>
            <p:cNvSpPr txBox="1"/>
            <p:nvPr/>
          </p:nvSpPr>
          <p:spPr>
            <a:xfrm>
              <a:off x="7345653" y="3020312"/>
              <a:ext cx="3953884" cy="1939077"/>
            </a:xfrm>
            <a:prstGeom prst="rect">
              <a:avLst/>
            </a:prstGeom>
            <a:noFill/>
          </p:spPr>
          <p:txBody>
            <a:bodyPr wrap="square" rtlCol="0">
              <a:spAutoFit/>
            </a:bodyPr>
            <a:lstStyle/>
            <a:p>
              <a:pPr algn="just"/>
              <a:r>
                <a:rPr lang="fr-FR" dirty="0">
                  <a:solidFill>
                    <a:schemeClr val="bg1"/>
                  </a:solidFill>
                </a:rPr>
                <a:t>Internationalement, </a:t>
              </a:r>
              <a:r>
                <a:rPr lang="fr-FR" b="1" dirty="0">
                  <a:solidFill>
                    <a:schemeClr val="bg1"/>
                  </a:solidFill>
                </a:rPr>
                <a:t>l'IPPI</a:t>
              </a:r>
              <a:r>
                <a:rPr lang="fr-FR" dirty="0">
                  <a:solidFill>
                    <a:schemeClr val="bg1"/>
                  </a:solidFill>
                </a:rPr>
                <a:t> est un indicateur clé utilisé dans les pays industrialisés pour suivre les tendances des prix dans le secteur manufacturier. Aux États-Unis, le Producer Price Index (</a:t>
              </a:r>
              <a:r>
                <a:rPr lang="fr-FR" b="1" dirty="0">
                  <a:solidFill>
                    <a:schemeClr val="bg1"/>
                  </a:solidFill>
                </a:rPr>
                <a:t>PPI</a:t>
              </a:r>
              <a:r>
                <a:rPr lang="fr-FR" dirty="0">
                  <a:solidFill>
                    <a:schemeClr val="bg1"/>
                  </a:solidFill>
                </a:rPr>
                <a:t>) et en Europe, les indices harmonisés servent à mesurer l'inflation et à comparer les économies nationales.</a:t>
              </a:r>
            </a:p>
            <a:p>
              <a:pPr algn="just"/>
              <a:endParaRPr lang="fr-FR" altLang="en-US" dirty="0">
                <a:solidFill>
                  <a:schemeClr val="bg1"/>
                </a:solidFill>
                <a:latin typeface="Aptos Narrow" panose="020B0004020202020204" pitchFamily="34" charset="0"/>
              </a:endParaRPr>
            </a:p>
          </p:txBody>
        </p:sp>
        <p:sp>
          <p:nvSpPr>
            <p:cNvPr id="19" name="TextBox 18">
              <a:extLst>
                <a:ext uri="{FF2B5EF4-FFF2-40B4-BE49-F238E27FC236}">
                  <a16:creationId xmlns:a16="http://schemas.microsoft.com/office/drawing/2014/main" id="{6DB25E0D-E319-94FE-AA0A-9324BA2CD846}"/>
                </a:ext>
              </a:extLst>
            </p:cNvPr>
            <p:cNvSpPr txBox="1"/>
            <p:nvPr/>
          </p:nvSpPr>
          <p:spPr>
            <a:xfrm>
              <a:off x="8717122" y="2005306"/>
              <a:ext cx="1356043" cy="1111738"/>
            </a:xfrm>
            <a:prstGeom prst="rect">
              <a:avLst/>
            </a:prstGeom>
            <a:noFill/>
          </p:spPr>
          <p:txBody>
            <a:bodyPr wrap="square" rtlCol="0">
              <a:spAutoFit/>
            </a:bodyPr>
            <a:lstStyle/>
            <a:p>
              <a:r>
                <a:rPr lang="fr-FR" sz="8000" b="1" dirty="0">
                  <a:solidFill>
                    <a:schemeClr val="bg1"/>
                  </a:solidFill>
                </a:rPr>
                <a:t>2/3</a:t>
              </a:r>
              <a:endParaRPr lang="en-US" sz="8000" b="1" dirty="0">
                <a:solidFill>
                  <a:schemeClr val="bg1"/>
                </a:solidFill>
              </a:endParaRPr>
            </a:p>
          </p:txBody>
        </p:sp>
      </p:grpSp>
      <p:grpSp>
        <p:nvGrpSpPr>
          <p:cNvPr id="50" name="Group 49">
            <a:extLst>
              <a:ext uri="{FF2B5EF4-FFF2-40B4-BE49-F238E27FC236}">
                <a16:creationId xmlns:a16="http://schemas.microsoft.com/office/drawing/2014/main" id="{B2B81457-0088-A736-05BF-B68B0B32FA76}"/>
              </a:ext>
            </a:extLst>
          </p:cNvPr>
          <p:cNvGrpSpPr/>
          <p:nvPr/>
        </p:nvGrpSpPr>
        <p:grpSpPr>
          <a:xfrm>
            <a:off x="0" y="71488"/>
            <a:ext cx="2375249" cy="914400"/>
            <a:chOff x="266653" y="120053"/>
            <a:chExt cx="2375249" cy="914400"/>
          </a:xfrm>
        </p:grpSpPr>
        <p:sp>
          <p:nvSpPr>
            <p:cNvPr id="47" name="TextBox 46">
              <a:extLst>
                <a:ext uri="{FF2B5EF4-FFF2-40B4-BE49-F238E27FC236}">
                  <a16:creationId xmlns:a16="http://schemas.microsoft.com/office/drawing/2014/main" id="{D4437226-32D2-71B4-4A77-8E4F8D8C6B3F}"/>
                </a:ext>
              </a:extLst>
            </p:cNvPr>
            <p:cNvSpPr txBox="1"/>
            <p:nvPr/>
          </p:nvSpPr>
          <p:spPr>
            <a:xfrm>
              <a:off x="1181053" y="345486"/>
              <a:ext cx="1460849" cy="461665"/>
            </a:xfrm>
            <a:prstGeom prst="rect">
              <a:avLst/>
            </a:prstGeom>
            <a:noFill/>
          </p:spPr>
          <p:txBody>
            <a:bodyPr wrap="none" rtlCol="0">
              <a:spAutoFit/>
            </a:bodyPr>
            <a:lstStyle/>
            <a:p>
              <a:r>
                <a:rPr lang="fr-FR" sz="2400" dirty="0">
                  <a:latin typeface="Aptos Narrow" panose="020B0004020202020204" pitchFamily="34" charset="0"/>
                </a:rPr>
                <a:t>Historique</a:t>
              </a:r>
              <a:endParaRPr lang="en-US" sz="2400" dirty="0">
                <a:latin typeface="Aptos Narrow" panose="020B0004020202020204" pitchFamily="34" charset="0"/>
              </a:endParaRPr>
            </a:p>
          </p:txBody>
        </p:sp>
        <p:pic>
          <p:nvPicPr>
            <p:cNvPr id="49" name="Graphic 48" descr="Rewind with solid fill">
              <a:extLst>
                <a:ext uri="{FF2B5EF4-FFF2-40B4-BE49-F238E27FC236}">
                  <a16:creationId xmlns:a16="http://schemas.microsoft.com/office/drawing/2014/main" id="{FDB91D83-F529-C632-2D71-AFC40585C0F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266653" y="120053"/>
              <a:ext cx="914400" cy="914400"/>
            </a:xfrm>
            <a:prstGeom prst="rect">
              <a:avLst/>
            </a:prstGeom>
          </p:spPr>
        </p:pic>
      </p:grpSp>
      <p:pic>
        <p:nvPicPr>
          <p:cNvPr id="3" name="Picture 2" descr="Simple blue graph">
            <a:extLst>
              <a:ext uri="{FF2B5EF4-FFF2-40B4-BE49-F238E27FC236}">
                <a16:creationId xmlns:a16="http://schemas.microsoft.com/office/drawing/2014/main" id="{F1ADD88C-62A2-8E71-4B01-80617207A2C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9011" y="1515012"/>
            <a:ext cx="5284334" cy="4143389"/>
          </a:xfrm>
          <a:prstGeom prst="rect">
            <a:avLst/>
          </a:prstGeom>
          <a:ln>
            <a:noFill/>
          </a:ln>
          <a:effectLst>
            <a:softEdge rad="112500"/>
          </a:effectLst>
        </p:spPr>
      </p:pic>
    </p:spTree>
    <p:extLst>
      <p:ext uri="{BB962C8B-B14F-4D97-AF65-F5344CB8AC3E}">
        <p14:creationId xmlns:p14="http://schemas.microsoft.com/office/powerpoint/2010/main" val="402008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B3CCFBE-0B2A-4EEA-B0E6-6481E1B4C8AC}">
  <we:reference id="wa200005107" version="1.1.0.0" store="en-US" storeType="OMEX"/>
  <we:alternateReferences>
    <we:reference id="WA200005107" version="1.1.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23ec213-ccdd-4efb-b863-bae4b83230d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D6767770FC5A498AAFF9E8737E8D95" ma:contentTypeVersion="14" ma:contentTypeDescription="Create a new document." ma:contentTypeScope="" ma:versionID="b028ef299a0864a65c015e41be3fa443">
  <xsd:schema xmlns:xsd="http://www.w3.org/2001/XMLSchema" xmlns:xs="http://www.w3.org/2001/XMLSchema" xmlns:p="http://schemas.microsoft.com/office/2006/metadata/properties" xmlns:ns3="023ec213-ccdd-4efb-b863-bae4b83230d5" xmlns:ns4="268e700d-e8bb-4555-aeab-15c833065c9a" targetNamespace="http://schemas.microsoft.com/office/2006/metadata/properties" ma:root="true" ma:fieldsID="f1c92f2ad160fff916ee6a6bcaf2987a" ns3:_="" ns4:_="">
    <xsd:import namespace="023ec213-ccdd-4efb-b863-bae4b83230d5"/>
    <xsd:import namespace="268e700d-e8bb-4555-aeab-15c833065c9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3ec213-ccdd-4efb-b863-bae4b83230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8e700d-e8bb-4555-aeab-15c833065c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9721BF-C807-4454-A93C-F7E3139454F7}">
  <ds:schemaRefs>
    <ds:schemaRef ds:uri="http://schemas.microsoft.com/sharepoint/v3/contenttype/forms"/>
  </ds:schemaRefs>
</ds:datastoreItem>
</file>

<file path=customXml/itemProps2.xml><?xml version="1.0" encoding="utf-8"?>
<ds:datastoreItem xmlns:ds="http://schemas.openxmlformats.org/officeDocument/2006/customXml" ds:itemID="{08B6F754-CDD6-4FFF-91C1-4F42697FB61C}">
  <ds:schemaRefs>
    <ds:schemaRef ds:uri="268e700d-e8bb-4555-aeab-15c833065c9a"/>
    <ds:schemaRef ds:uri="http://purl.org/dc/elements/1.1/"/>
    <ds:schemaRef ds:uri="http://schemas.microsoft.com/office/2006/metadata/properties"/>
    <ds:schemaRef ds:uri="023ec213-ccdd-4efb-b863-bae4b83230d5"/>
    <ds:schemaRef ds:uri="http://schemas.microsoft.com/office/2006/documentManagement/types"/>
    <ds:schemaRef ds:uri="http://purl.org/dc/dcmitype/"/>
    <ds:schemaRef ds:uri="http://purl.org/dc/terms/"/>
    <ds:schemaRef ds:uri="http://www.w3.org/XML/1998/namespace"/>
    <ds:schemaRef ds:uri="http://schemas.openxmlformats.org/package/2006/metadata/core-properties"/>
    <ds:schemaRef ds:uri="http://schemas.microsoft.com/office/infopath/2007/PartnerControls"/>
  </ds:schemaRefs>
</ds:datastoreItem>
</file>

<file path=customXml/itemProps3.xml><?xml version="1.0" encoding="utf-8"?>
<ds:datastoreItem xmlns:ds="http://schemas.openxmlformats.org/officeDocument/2006/customXml" ds:itemID="{3119610D-5929-43C7-8077-238FCE449C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3ec213-ccdd-4efb-b863-bae4b83230d5"/>
    <ds:schemaRef ds:uri="268e700d-e8bb-4555-aeab-15c833065c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1192</TotalTime>
  <Words>2519</Words>
  <Application>Microsoft Office PowerPoint</Application>
  <PresentationFormat>Widescreen</PresentationFormat>
  <Paragraphs>185</Paragraphs>
  <Slides>49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Aptos</vt:lpstr>
      <vt:lpstr>Aptos Display</vt:lpstr>
      <vt:lpstr>Aptos Narrow</vt:lpstr>
      <vt:lpstr>Arial</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Papa amadou</dc:creator>
  <cp:lastModifiedBy>Papa amadou</cp:lastModifiedBy>
  <cp:revision>6</cp:revision>
  <dcterms:created xsi:type="dcterms:W3CDTF">2024-04-29T18:41:31Z</dcterms:created>
  <dcterms:modified xsi:type="dcterms:W3CDTF">2024-05-26T21:29:19Z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2024-04-29T22:28:26Z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1095d49e-f848-4853-b028-e7f1a0859453</vt:lpwstr>
  </property>
  <property fmtid="{D5CDD505-2E9C-101B-9397-08002B2CF9AE}" pid="7" name="MSIP_Label_defa4170-0d19-0005-0004-bc88714345d2_ActionId">
    <vt:lpwstr>3b574603-0d8b-47c7-9658-38b908280f0c</vt:lpwstr>
  </property>
  <property fmtid="{D5CDD505-2E9C-101B-9397-08002B2CF9AE}" pid="8" name="MSIP_Label_defa4170-0d19-0005-0004-bc88714345d2_ContentBits">
    <vt:lpwstr>0</vt:lpwstr>
  </property>
  <property fmtid="{D5CDD505-2E9C-101B-9397-08002B2CF9AE}" pid="9" name="ContentTypeId">
    <vt:lpwstr>0x010100CDD6767770FC5A498AAFF9E8737E8D95</vt:lpwstr>
  </property>
</Properties>
</file>